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12192000" cy="6858000"/>
  <p:notesSz cx="6858000" cy="9144000"/>
  <p:embeddedFontLst>
    <p:embeddedFont>
      <p:font typeface="Aharoni" panose="02010803020104030203" pitchFamily="2" charset="-79"/>
      <p:bold r:id="rId45"/>
    </p:embeddedFont>
    <p:embeddedFont>
      <p:font typeface="Century Gothic" panose="020B0502020202020204" pitchFamily="34" charset="0"/>
      <p:regular r:id="rId46"/>
      <p:bold r:id="rId47"/>
      <p:italic r:id="rId48"/>
      <p:boldItalic r:id="rId49"/>
    </p:embeddedFont>
    <p:embeddedFont>
      <p:font typeface="Comic Sans MS" panose="030F0902030302020204" pitchFamily="66" charset="0"/>
      <p:regular r:id="rId50"/>
    </p:embeddedFont>
    <p:embeddedFont>
      <p:font typeface="Meiryo" panose="020B0604030504040204" pitchFamily="34" charset="-128"/>
      <p:regular r:id="rId51"/>
      <p:bold r:id="rId52"/>
      <p:italic r:id="rId53"/>
      <p:boldItalic r:id="rId54"/>
    </p:embeddedFont>
    <p:embeddedFont>
      <p:font typeface="MS Mincho" panose="02020609040205080304" pitchFamily="49" charset="-128"/>
      <p:regular r:id="rId55"/>
    </p:embeddedFont>
    <p:embeddedFont>
      <p:font typeface="Tahoma" panose="020B0604030504040204" pitchFamily="34" charset="0"/>
      <p:regular r:id="rId56"/>
      <p:bold r:id="rId57"/>
    </p:embeddedFont>
    <p:embeddedFont>
      <p:font typeface="Teko" panose="02000000000000000000" pitchFamily="2" charset="77"/>
      <p:regular r:id="rId58"/>
      <p:bold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0" roundtripDataSignature="AMtx7mhPFXMucEaYX5FTQqmnBsw5SWgu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DD964C-42DA-4F29-A0A8-A7E100255CBF}">
  <a:tblStyle styleId="{4BDD964C-42DA-4F29-A0A8-A7E100255CBF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2E7E6"/>
          </a:solidFill>
        </a:fill>
      </a:tcStyle>
    </a:wholeTbl>
    <a:band1H>
      <a:tcTxStyle/>
      <a:tcStyle>
        <a:tcBdr/>
        <a:fill>
          <a:solidFill>
            <a:srgbClr val="E3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3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13"/>
    <p:restoredTop sz="97059"/>
  </p:normalViewPr>
  <p:slideViewPr>
    <p:cSldViewPr snapToGrid="0">
      <p:cViewPr varScale="1">
        <p:scale>
          <a:sx n="132" d="100"/>
          <a:sy n="132" d="100"/>
        </p:scale>
        <p:origin x="94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0" name="Google Shape;26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8" name="Google Shape;27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4" name="Google Shape;29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3" name="Google Shape;30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8" name="Google Shape;3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2" name="Google Shape;35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8" name="Google Shape;36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91" name="Google Shape;39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5" name="Google Shape;40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1" name="Google Shape;42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3" name="Google Shape;15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3" name="Google Shape;43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4" name="Google Shape;46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86" name="Google Shape;48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03" name="Google Shape;50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33" name="Google Shape;53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44" name="Google Shape;544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53" name="Google Shape;55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74" name="Google Shape;57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2" name="Google Shape;582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05" name="Google Shape;605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4" name="Google Shape;614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3" name="Google Shape;63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5" name="Google Shape;655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82" name="Google Shape;68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07" name="Google Shape;707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34" name="Google Shape;734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46" name="Google Shape;746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6" name="Google Shape;1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72" name="Google Shape;772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3" name="Google Shape;79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3" name="Google Shape;803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0" name="Google Shape;1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8" name="Google Shape;20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6" name="Google Shape;2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4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4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3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53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Google Shape;77;p53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8" name="Google Shape;78;p5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5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4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5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5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5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55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0" name="Google Shape;90;p55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1" name="Google Shape;91;p5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5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55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lang="en-US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55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lang="en-US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6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6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5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7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05" name="Google Shape;105;p57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57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57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57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09" name="Google Shape;109;p57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10" name="Google Shape;110;p57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1" name="Google Shape;111;p57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2" name="Google Shape;112;p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5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8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p58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9" name="Google Shape;119;p58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0" name="Google Shape;120;p58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58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Google Shape;122;p58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3" name="Google Shape;123;p58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5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Google Shape;125;p58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26" name="Google Shape;126;p58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7" name="Google Shape;127;p58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8" name="Google Shape;128;p5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9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4" name="Google Shape;134;p59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5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0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60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40" name="Google Shape;140;p6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6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6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5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6" name="Google Shape;26;p4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6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6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4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7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38" name="Google Shape;38;p47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39" name="Google Shape;39;p4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48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46" name="Google Shape;46;p48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48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48" name="Google Shape;48;p4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9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1"/>
          <p:cNvSpPr txBox="1"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51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marL="1371600" lvl="2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marL="1828800" lvl="3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marL="2286000" lvl="4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marL="2743200" lvl="5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marL="3200400" lvl="6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marL="3657600" lvl="7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marL="4114800" lvl="8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>
            <a:endParaRPr/>
          </a:p>
        </p:txBody>
      </p:sp>
      <p:sp>
        <p:nvSpPr>
          <p:cNvPr id="63" name="Google Shape;63;p51"/>
          <p:cNvSpPr txBox="1">
            <a:spLocks noGrp="1"/>
          </p:cNvSpPr>
          <p:nvPr>
            <p:ph type="body" idx="2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5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5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2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Google Shape;70;p52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5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5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43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43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43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274"/>
                </a:srgbClr>
              </a:gs>
              <a:gs pos="36000">
                <a:srgbClr val="4CB9C3">
                  <a:alpha val="5490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4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43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4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31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4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43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4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4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/>
          <p:nvPr/>
        </p:nvSpPr>
        <p:spPr>
          <a:xfrm>
            <a:off x="217772" y="2673324"/>
            <a:ext cx="8646828" cy="1536700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-US" sz="9600" b="1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買い物・食事</a:t>
            </a:r>
            <a:endParaRPr sz="9600" b="1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" name="Google Shape;148;p1"/>
          <p:cNvSpPr/>
          <p:nvPr/>
        </p:nvSpPr>
        <p:spPr>
          <a:xfrm>
            <a:off x="9283700" y="2881492"/>
            <a:ext cx="2692400" cy="1120364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第２課</a:t>
            </a:r>
            <a:endParaRPr sz="5400" b="1" i="0" u="none" strike="noStrike" cap="none">
              <a:solidFill>
                <a:srgbClr val="FEFEF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"/>
          <p:cNvSpPr/>
          <p:nvPr/>
        </p:nvSpPr>
        <p:spPr>
          <a:xfrm>
            <a:off x="2368550" y="501308"/>
            <a:ext cx="7493000" cy="16637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9BCA6"/>
              </a:gs>
              <a:gs pos="100000">
                <a:srgbClr val="528A73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lang="en-US" sz="8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できる日本語</a:t>
            </a:r>
            <a:endParaRPr sz="8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16300" y="5405310"/>
            <a:ext cx="5029200" cy="1305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"/>
          <p:cNvSpPr/>
          <p:nvPr/>
        </p:nvSpPr>
        <p:spPr>
          <a:xfrm>
            <a:off x="849442" y="774699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LET’S PRACTICE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9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0920">
            <a:off x="7039417" y="573086"/>
            <a:ext cx="31242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9"/>
          <p:cNvSpPr/>
          <p:nvPr/>
        </p:nvSpPr>
        <p:spPr>
          <a:xfrm rot="-338754">
            <a:off x="5441172" y="1020663"/>
            <a:ext cx="3303183" cy="584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ỨNG DỤNG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9"/>
          <p:cNvSpPr/>
          <p:nvPr/>
        </p:nvSpPr>
        <p:spPr>
          <a:xfrm>
            <a:off x="4067641" y="1913204"/>
            <a:ext cx="4923957" cy="1142431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いらっしゃいませ。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9"/>
          <p:cNvSpPr/>
          <p:nvPr/>
        </p:nvSpPr>
        <p:spPr>
          <a:xfrm>
            <a:off x="2399362" y="1915915"/>
            <a:ext cx="1490480" cy="1127156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8" name="Google Shape;268;p9"/>
          <p:cNvSpPr/>
          <p:nvPr/>
        </p:nvSpPr>
        <p:spPr>
          <a:xfrm>
            <a:off x="4046198" y="3118514"/>
            <a:ext cx="8145802" cy="133996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すみません、携帯電話はどこですか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9"/>
          <p:cNvSpPr/>
          <p:nvPr/>
        </p:nvSpPr>
        <p:spPr>
          <a:xfrm>
            <a:off x="3013542" y="3099956"/>
            <a:ext cx="876300" cy="133996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0" name="Google Shape;270;p9"/>
          <p:cNvSpPr/>
          <p:nvPr/>
        </p:nvSpPr>
        <p:spPr>
          <a:xfrm>
            <a:off x="4046198" y="4493528"/>
            <a:ext cx="4945401" cy="1192259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携帯電話はこちらです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9"/>
          <p:cNvSpPr/>
          <p:nvPr/>
        </p:nvSpPr>
        <p:spPr>
          <a:xfrm>
            <a:off x="2399362" y="4493529"/>
            <a:ext cx="1469036" cy="117631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2" name="Google Shape;272;p9"/>
          <p:cNvSpPr txBox="1"/>
          <p:nvPr/>
        </p:nvSpPr>
        <p:spPr>
          <a:xfrm>
            <a:off x="6847849" y="3194251"/>
            <a:ext cx="40537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けいたいでんわ</a:t>
            </a:r>
            <a:endParaRPr sz="2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9"/>
          <p:cNvSpPr txBox="1"/>
          <p:nvPr/>
        </p:nvSpPr>
        <p:spPr>
          <a:xfrm>
            <a:off x="4067642" y="4558798"/>
            <a:ext cx="40537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けいたいでんわ</a:t>
            </a:r>
            <a:endParaRPr sz="2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9"/>
          <p:cNvSpPr/>
          <p:nvPr/>
        </p:nvSpPr>
        <p:spPr>
          <a:xfrm>
            <a:off x="4067642" y="5822487"/>
            <a:ext cx="5851058" cy="99804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あ、ありがとうございます。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9"/>
          <p:cNvSpPr/>
          <p:nvPr/>
        </p:nvSpPr>
        <p:spPr>
          <a:xfrm>
            <a:off x="3013542" y="5838427"/>
            <a:ext cx="876300" cy="98469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"/>
          <p:cNvSpPr/>
          <p:nvPr/>
        </p:nvSpPr>
        <p:spPr>
          <a:xfrm rot="7419429">
            <a:off x="10424525" y="4248894"/>
            <a:ext cx="1960797" cy="58560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1" name="Google Shape;281;p10"/>
          <p:cNvSpPr/>
          <p:nvPr/>
        </p:nvSpPr>
        <p:spPr>
          <a:xfrm>
            <a:off x="254695" y="1961955"/>
            <a:ext cx="1960797" cy="58560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2" name="Google Shape;282;p10"/>
          <p:cNvSpPr/>
          <p:nvPr/>
        </p:nvSpPr>
        <p:spPr>
          <a:xfrm>
            <a:off x="946290" y="234269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OVERVIEW</a:t>
            </a:r>
            <a:endParaRPr sz="5400" b="0" i="0" u="none" strike="noStrike" cap="none">
              <a:solidFill>
                <a:schemeClr val="lt1"/>
              </a:solidFill>
              <a:latin typeface="Aharoni"/>
              <a:ea typeface="Aharoni"/>
              <a:cs typeface="Aharoni"/>
              <a:sym typeface="Aharoni"/>
            </a:endParaRPr>
          </a:p>
        </p:txBody>
      </p:sp>
      <p:sp>
        <p:nvSpPr>
          <p:cNvPr id="283" name="Google Shape;283;p10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4" name="Google Shape;28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41081">
            <a:off x="618605" y="1589020"/>
            <a:ext cx="1232980" cy="123298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0"/>
          <p:cNvSpPr/>
          <p:nvPr/>
        </p:nvSpPr>
        <p:spPr>
          <a:xfrm>
            <a:off x="2350892" y="1434970"/>
            <a:ext cx="7188200" cy="1270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Nは　どこですか。</a:t>
            </a:r>
            <a:endParaRPr sz="4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0"/>
          <p:cNvSpPr/>
          <p:nvPr/>
        </p:nvSpPr>
        <p:spPr>
          <a:xfrm>
            <a:off x="2635354" y="3163257"/>
            <a:ext cx="7347840" cy="689219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FPTだいがく　は　どこでか。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0"/>
          <p:cNvSpPr/>
          <p:nvPr/>
        </p:nvSpPr>
        <p:spPr>
          <a:xfrm>
            <a:off x="2662622" y="4053978"/>
            <a:ext cx="7419648" cy="689219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でんわ　　　　は　どこですか。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10"/>
          <p:cNvSpPr/>
          <p:nvPr/>
        </p:nvSpPr>
        <p:spPr>
          <a:xfrm>
            <a:off x="2305508" y="4362927"/>
            <a:ext cx="8303262" cy="97841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Hanh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せんせい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どこでか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10"/>
          <p:cNvSpPr/>
          <p:nvPr/>
        </p:nvSpPr>
        <p:spPr>
          <a:xfrm>
            <a:off x="2354425" y="3035670"/>
            <a:ext cx="3741576" cy="223927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0" name="Google Shape;290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484282">
            <a:off x="10721430" y="4010369"/>
            <a:ext cx="1328240" cy="1310608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0"/>
          <p:cNvSpPr/>
          <p:nvPr/>
        </p:nvSpPr>
        <p:spPr>
          <a:xfrm>
            <a:off x="636699" y="5407732"/>
            <a:ext cx="10845767" cy="1270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Nは　あそこ／２かい／きょうしつです。</a:t>
            </a:r>
            <a:endParaRPr sz="4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1"/>
          <p:cNvSpPr/>
          <p:nvPr/>
        </p:nvSpPr>
        <p:spPr>
          <a:xfrm>
            <a:off x="2656782" y="718319"/>
            <a:ext cx="6169718" cy="115486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9BCA6"/>
              </a:gs>
              <a:gs pos="100000">
                <a:srgbClr val="528A73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第２課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1"/>
          <p:cNvSpPr/>
          <p:nvPr/>
        </p:nvSpPr>
        <p:spPr>
          <a:xfrm>
            <a:off x="585024" y="2139012"/>
            <a:ext cx="10313234" cy="346210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lang="en-US" sz="1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いくらですか</a:t>
            </a:r>
            <a:endParaRPr sz="5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1"/>
          <p:cNvSpPr/>
          <p:nvPr/>
        </p:nvSpPr>
        <p:spPr>
          <a:xfrm rot="-584030">
            <a:off x="9179891" y="4776364"/>
            <a:ext cx="2562832" cy="12700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1313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パート</a:t>
            </a:r>
            <a:endParaRPr sz="36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1"/>
          <p:cNvSpPr/>
          <p:nvPr/>
        </p:nvSpPr>
        <p:spPr>
          <a:xfrm>
            <a:off x="10680700" y="4992264"/>
            <a:ext cx="838200" cy="838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6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0" name="Google Shape;300;p11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2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2"/>
          <p:cNvSpPr/>
          <p:nvPr/>
        </p:nvSpPr>
        <p:spPr>
          <a:xfrm>
            <a:off x="1649126" y="2626610"/>
            <a:ext cx="5486400" cy="27940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7" name="Google Shape;307;p12"/>
          <p:cNvSpPr/>
          <p:nvPr/>
        </p:nvSpPr>
        <p:spPr>
          <a:xfrm rot="-254527">
            <a:off x="114200" y="593225"/>
            <a:ext cx="3950196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TƯƠNG QUAN </a:t>
            </a:r>
            <a:b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VỀ VỊ TRÍ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12"/>
          <p:cNvSpPr/>
          <p:nvPr/>
        </p:nvSpPr>
        <p:spPr>
          <a:xfrm>
            <a:off x="1128426" y="4887210"/>
            <a:ext cx="1041400" cy="965200"/>
          </a:xfrm>
          <a:prstGeom prst="ellipse">
            <a:avLst/>
          </a:prstGeom>
          <a:gradFill>
            <a:gsLst>
              <a:gs pos="0">
                <a:srgbClr val="89BCA6"/>
              </a:gs>
              <a:gs pos="100000">
                <a:srgbClr val="528A73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9" name="Google Shape;309;p12"/>
          <p:cNvSpPr/>
          <p:nvPr/>
        </p:nvSpPr>
        <p:spPr>
          <a:xfrm>
            <a:off x="3833526" y="2194810"/>
            <a:ext cx="1041400" cy="965200"/>
          </a:xfrm>
          <a:prstGeom prst="ellipse">
            <a:avLst/>
          </a:prstGeom>
          <a:gradFill>
            <a:gsLst>
              <a:gs pos="0">
                <a:srgbClr val="89BCA6"/>
              </a:gs>
              <a:gs pos="100000">
                <a:srgbClr val="528A73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0" name="Google Shape;310;p12"/>
          <p:cNvSpPr/>
          <p:nvPr/>
        </p:nvSpPr>
        <p:spPr>
          <a:xfrm>
            <a:off x="6614826" y="4887210"/>
            <a:ext cx="1041400" cy="965200"/>
          </a:xfrm>
          <a:prstGeom prst="ellipse">
            <a:avLst/>
          </a:prstGeom>
          <a:gradFill>
            <a:gsLst>
              <a:gs pos="0">
                <a:srgbClr val="89BCA6"/>
              </a:gs>
              <a:gs pos="100000">
                <a:srgbClr val="528A73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Mr.A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1" name="Google Shape;311;p12"/>
          <p:cNvSpPr/>
          <p:nvPr/>
        </p:nvSpPr>
        <p:spPr>
          <a:xfrm>
            <a:off x="2734976" y="1318510"/>
            <a:ext cx="3251200" cy="3048000"/>
          </a:xfrm>
          <a:prstGeom prst="ellipse">
            <a:avLst/>
          </a:prstGeom>
          <a:noFill/>
          <a:ln w="19050" cap="rnd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2" name="Google Shape;312;p12"/>
          <p:cNvSpPr/>
          <p:nvPr/>
        </p:nvSpPr>
        <p:spPr>
          <a:xfrm>
            <a:off x="5509926" y="3680710"/>
            <a:ext cx="3251200" cy="3048000"/>
          </a:xfrm>
          <a:prstGeom prst="ellipse">
            <a:avLst/>
          </a:prstGeom>
          <a:noFill/>
          <a:ln w="19050" cap="rnd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3" name="Google Shape;313;p12"/>
          <p:cNvSpPr/>
          <p:nvPr/>
        </p:nvSpPr>
        <p:spPr>
          <a:xfrm>
            <a:off x="23526" y="3680710"/>
            <a:ext cx="3251200" cy="3048000"/>
          </a:xfrm>
          <a:prstGeom prst="ellipse">
            <a:avLst/>
          </a:prstGeom>
          <a:noFill/>
          <a:ln w="19050" cap="rnd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4" name="Google Shape;314;p12"/>
          <p:cNvSpPr/>
          <p:nvPr/>
        </p:nvSpPr>
        <p:spPr>
          <a:xfrm>
            <a:off x="1035198" y="393471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2"/>
          <p:cNvSpPr/>
          <p:nvPr/>
        </p:nvSpPr>
        <p:spPr>
          <a:xfrm>
            <a:off x="3861052" y="331876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2"/>
          <p:cNvSpPr/>
          <p:nvPr/>
        </p:nvSpPr>
        <p:spPr>
          <a:xfrm>
            <a:off x="6614826" y="3983220"/>
            <a:ext cx="14224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2"/>
          <p:cNvSpPr/>
          <p:nvPr/>
        </p:nvSpPr>
        <p:spPr>
          <a:xfrm>
            <a:off x="194872" y="1892300"/>
            <a:ext cx="8754256" cy="483641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EBC55C"/>
              </a:gs>
              <a:gs pos="100000">
                <a:srgbClr val="B9931E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12"/>
          <p:cNvSpPr/>
          <p:nvPr/>
        </p:nvSpPr>
        <p:spPr>
          <a:xfrm>
            <a:off x="764498" y="2220783"/>
            <a:ext cx="7869836" cy="806554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ここ・そこ・あそこ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12"/>
          <p:cNvSpPr/>
          <p:nvPr/>
        </p:nvSpPr>
        <p:spPr>
          <a:xfrm>
            <a:off x="764498" y="3360901"/>
            <a:ext cx="7869836" cy="806554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19050" cap="rnd" cmpd="sng">
            <a:solidFill>
              <a:srgbClr val="73447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こちら・そちら・あちら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12"/>
          <p:cNvSpPr/>
          <p:nvPr/>
        </p:nvSpPr>
        <p:spPr>
          <a:xfrm>
            <a:off x="764498" y="4499184"/>
            <a:ext cx="7869836" cy="806554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rnd" cmpd="sng">
            <a:solidFill>
              <a:srgbClr val="3D60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これ・それ・あれ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12"/>
          <p:cNvSpPr/>
          <p:nvPr/>
        </p:nvSpPr>
        <p:spPr>
          <a:xfrm>
            <a:off x="524656" y="5636510"/>
            <a:ext cx="8109678" cy="806554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この～・その～ ・あの～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12"/>
          <p:cNvSpPr/>
          <p:nvPr/>
        </p:nvSpPr>
        <p:spPr>
          <a:xfrm>
            <a:off x="8634334" y="2068643"/>
            <a:ext cx="434715" cy="2297867"/>
          </a:xfrm>
          <a:prstGeom prst="righ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3" name="Google Shape;323;p12"/>
          <p:cNvSpPr/>
          <p:nvPr/>
        </p:nvSpPr>
        <p:spPr>
          <a:xfrm rot="489215">
            <a:off x="9547635" y="2144065"/>
            <a:ext cx="2495594" cy="1308100"/>
          </a:xfrm>
          <a:prstGeom prst="wedgeRoundRectCallout">
            <a:avLst>
              <a:gd name="adj1" fmla="val -69909"/>
              <a:gd name="adj2" fmla="val 35806"/>
              <a:gd name="adj3" fmla="val 16667"/>
            </a:avLst>
          </a:prstGeom>
          <a:gradFill>
            <a:gsLst>
              <a:gs pos="0">
                <a:srgbClr val="EBC55C"/>
              </a:gs>
              <a:gs pos="100000">
                <a:srgbClr val="B9931E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lang="en-US" sz="6600" b="0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PLACES/people</a:t>
            </a:r>
            <a:endParaRPr sz="6600" b="0" i="0" u="none" strike="noStrike" cap="none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24" name="Google Shape;324;p12"/>
          <p:cNvSpPr/>
          <p:nvPr/>
        </p:nvSpPr>
        <p:spPr>
          <a:xfrm rot="202943">
            <a:off x="9185198" y="3697470"/>
            <a:ext cx="2495594" cy="1308100"/>
          </a:xfrm>
          <a:prstGeom prst="wedgeRoundRectCallout">
            <a:avLst>
              <a:gd name="adj1" fmla="val -71183"/>
              <a:gd name="adj2" fmla="val 34997"/>
              <a:gd name="adj3" fmla="val 16667"/>
            </a:avLst>
          </a:prstGeom>
          <a:gradFill>
            <a:gsLst>
              <a:gs pos="0">
                <a:srgbClr val="ED8251"/>
              </a:gs>
              <a:gs pos="100000">
                <a:srgbClr val="BB4E0E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THINGS</a:t>
            </a:r>
            <a:endParaRPr sz="7200" b="0" i="0" u="none" strike="noStrike" cap="none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25" name="Google Shape;325;p12"/>
          <p:cNvSpPr/>
          <p:nvPr/>
        </p:nvSpPr>
        <p:spPr>
          <a:xfrm rot="312504">
            <a:off x="9410122" y="5439327"/>
            <a:ext cx="2495594" cy="1308100"/>
          </a:xfrm>
          <a:prstGeom prst="wedgeRoundRectCallout">
            <a:avLst>
              <a:gd name="adj1" fmla="val -82219"/>
              <a:gd name="adj2" fmla="val 4961"/>
              <a:gd name="adj3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Must go with </a:t>
            </a:r>
            <a:r>
              <a:rPr lang="en-US" sz="5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Nouns</a:t>
            </a:r>
            <a:endParaRPr sz="5400" b="0" i="0" u="none" strike="noStrike" cap="none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3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13"/>
          <p:cNvSpPr/>
          <p:nvPr/>
        </p:nvSpPr>
        <p:spPr>
          <a:xfrm>
            <a:off x="1268443" y="774700"/>
            <a:ext cx="8370232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lang="en-US" sz="6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　は　B　です。</a:t>
            </a:r>
            <a:endParaRPr sz="6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13"/>
          <p:cNvSpPr txBox="1"/>
          <p:nvPr/>
        </p:nvSpPr>
        <p:spPr>
          <a:xfrm>
            <a:off x="3079750" y="2860441"/>
            <a:ext cx="67056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わたしは　せんせいです。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13"/>
          <p:cNvSpPr txBox="1"/>
          <p:nvPr/>
        </p:nvSpPr>
        <p:spPr>
          <a:xfrm>
            <a:off x="4070350" y="3470041"/>
            <a:ext cx="434340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(Watashi wa sensei desu.)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13"/>
          <p:cNvSpPr txBox="1"/>
          <p:nvPr/>
        </p:nvSpPr>
        <p:spPr>
          <a:xfrm>
            <a:off x="4337050" y="3927241"/>
            <a:ext cx="3517900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Tôi là thầy giáo.</a:t>
            </a:r>
            <a:endParaRPr sz="2400" b="0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35" name="Google Shape;335;p13"/>
          <p:cNvSpPr/>
          <p:nvPr/>
        </p:nvSpPr>
        <p:spPr>
          <a:xfrm>
            <a:off x="3613150" y="2860441"/>
            <a:ext cx="1447800" cy="646112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" name="Google Shape;336;p13"/>
          <p:cNvSpPr/>
          <p:nvPr/>
        </p:nvSpPr>
        <p:spPr>
          <a:xfrm>
            <a:off x="5975350" y="2860441"/>
            <a:ext cx="1828800" cy="646112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" name="Google Shape;337;p13"/>
          <p:cNvSpPr/>
          <p:nvPr/>
        </p:nvSpPr>
        <p:spPr>
          <a:xfrm rot="-766275">
            <a:off x="2133600" y="4414603"/>
            <a:ext cx="2209800" cy="1295400"/>
          </a:xfrm>
          <a:prstGeom prst="wedgeRoundRectCallout">
            <a:avLst>
              <a:gd name="adj1" fmla="val 46408"/>
              <a:gd name="adj2" fmla="val -104167"/>
              <a:gd name="adj3" fmla="val 16667"/>
            </a:avLst>
          </a:prstGeom>
          <a:solidFill>
            <a:schemeClr val="l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DANH TỪ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CHỦ NGỮ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13"/>
          <p:cNvSpPr/>
          <p:nvPr/>
        </p:nvSpPr>
        <p:spPr>
          <a:xfrm rot="306994">
            <a:off x="8193088" y="4541603"/>
            <a:ext cx="2209800" cy="1295400"/>
          </a:xfrm>
          <a:prstGeom prst="wedgeRoundRectCallout">
            <a:avLst>
              <a:gd name="adj1" fmla="val -74651"/>
              <a:gd name="adj2" fmla="val -131912"/>
              <a:gd name="adj3" fmla="val 16667"/>
            </a:avLst>
          </a:prstGeom>
          <a:solidFill>
            <a:schemeClr val="l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DANH TỪ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VỊ NGỮ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13"/>
          <p:cNvSpPr/>
          <p:nvPr/>
        </p:nvSpPr>
        <p:spPr>
          <a:xfrm rot="-774810">
            <a:off x="2552700" y="5725878"/>
            <a:ext cx="1716088" cy="554038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AE5E0"/>
              </a:gs>
              <a:gs pos="100000">
                <a:srgbClr val="EF8F6E"/>
              </a:gs>
            </a:gsLst>
            <a:lin ang="5400000" scaled="0"/>
          </a:gradFill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Chỉ NGƯỜI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13"/>
          <p:cNvSpPr/>
          <p:nvPr/>
        </p:nvSpPr>
        <p:spPr>
          <a:xfrm rot="286450">
            <a:off x="8340725" y="5857641"/>
            <a:ext cx="1716088" cy="55403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AE5E0"/>
              </a:gs>
              <a:gs pos="100000">
                <a:srgbClr val="EF8F6E"/>
              </a:gs>
            </a:gsLst>
            <a:lin ang="5400000" scaled="0"/>
          </a:gradFill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Chỉ NGƯỜI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13"/>
          <p:cNvSpPr txBox="1"/>
          <p:nvPr/>
        </p:nvSpPr>
        <p:spPr>
          <a:xfrm>
            <a:off x="2971800" y="2268303"/>
            <a:ext cx="1752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MS Mincho"/>
                <a:ea typeface="MS Mincho"/>
                <a:cs typeface="MS Mincho"/>
                <a:sym typeface="MS Mincho"/>
              </a:rPr>
              <a:t>これ</a:t>
            </a:r>
            <a:endParaRPr sz="1800" b="0" i="0" u="none" strike="noStrike" cap="none">
              <a:solidFill>
                <a:schemeClr val="lt1"/>
              </a:solidFill>
              <a:latin typeface="MS Mincho"/>
              <a:ea typeface="MS Mincho"/>
              <a:cs typeface="MS Mincho"/>
              <a:sym typeface="MS Mincho"/>
            </a:endParaRPr>
          </a:p>
        </p:txBody>
      </p:sp>
      <p:sp>
        <p:nvSpPr>
          <p:cNvPr id="342" name="Google Shape;342;p13"/>
          <p:cNvSpPr txBox="1"/>
          <p:nvPr/>
        </p:nvSpPr>
        <p:spPr>
          <a:xfrm>
            <a:off x="2971800" y="3030303"/>
            <a:ext cx="1752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MS Mincho"/>
                <a:ea typeface="MS Mincho"/>
                <a:cs typeface="MS Mincho"/>
                <a:sym typeface="MS Mincho"/>
              </a:rPr>
              <a:t>それ</a:t>
            </a:r>
            <a:endParaRPr sz="1800" b="0" i="0" u="none" strike="noStrike" cap="none">
              <a:solidFill>
                <a:schemeClr val="lt1"/>
              </a:solidFill>
              <a:latin typeface="MS Mincho"/>
              <a:ea typeface="MS Mincho"/>
              <a:cs typeface="MS Mincho"/>
              <a:sym typeface="MS Mincho"/>
            </a:endParaRPr>
          </a:p>
        </p:txBody>
      </p:sp>
      <p:sp>
        <p:nvSpPr>
          <p:cNvPr id="343" name="Google Shape;343;p13"/>
          <p:cNvSpPr txBox="1"/>
          <p:nvPr/>
        </p:nvSpPr>
        <p:spPr>
          <a:xfrm>
            <a:off x="2971800" y="3792303"/>
            <a:ext cx="1752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MS Mincho"/>
                <a:ea typeface="MS Mincho"/>
                <a:cs typeface="MS Mincho"/>
                <a:sym typeface="MS Mincho"/>
              </a:rPr>
              <a:t>あれ</a:t>
            </a:r>
            <a:endParaRPr sz="1800" b="0" i="0" u="none" strike="noStrike" cap="none">
              <a:solidFill>
                <a:schemeClr val="lt1"/>
              </a:solidFill>
              <a:latin typeface="MS Mincho"/>
              <a:ea typeface="MS Mincho"/>
              <a:cs typeface="MS Mincho"/>
              <a:sym typeface="MS Mincho"/>
            </a:endParaRPr>
          </a:p>
        </p:txBody>
      </p:sp>
      <p:sp>
        <p:nvSpPr>
          <p:cNvPr id="344" name="Google Shape;344;p13"/>
          <p:cNvSpPr txBox="1"/>
          <p:nvPr/>
        </p:nvSpPr>
        <p:spPr>
          <a:xfrm>
            <a:off x="4191000" y="3043003"/>
            <a:ext cx="1752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MS Mincho"/>
                <a:ea typeface="MS Mincho"/>
                <a:cs typeface="MS Mincho"/>
                <a:sym typeface="MS Mincho"/>
              </a:rPr>
              <a:t>は</a:t>
            </a:r>
            <a:endParaRPr sz="1600" b="0" i="0" u="none" strike="noStrike" cap="none">
              <a:solidFill>
                <a:schemeClr val="lt1"/>
              </a:solidFill>
              <a:latin typeface="MS Mincho"/>
              <a:ea typeface="MS Mincho"/>
              <a:cs typeface="MS Mincho"/>
              <a:sym typeface="MS Mincho"/>
            </a:endParaRPr>
          </a:p>
        </p:txBody>
      </p:sp>
      <p:pic>
        <p:nvPicPr>
          <p:cNvPr id="345" name="Google Shape;34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11763" y="2357203"/>
            <a:ext cx="1684337" cy="19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13"/>
          <p:cNvSpPr txBox="1"/>
          <p:nvPr/>
        </p:nvSpPr>
        <p:spPr>
          <a:xfrm>
            <a:off x="7162800" y="3043003"/>
            <a:ext cx="1752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MS Mincho"/>
                <a:ea typeface="MS Mincho"/>
                <a:cs typeface="MS Mincho"/>
                <a:sym typeface="MS Mincho"/>
              </a:rPr>
              <a:t>です。</a:t>
            </a:r>
            <a:endParaRPr sz="1600" b="0" i="0" u="none" strike="noStrike" cap="none">
              <a:solidFill>
                <a:schemeClr val="lt1"/>
              </a:solidFill>
              <a:latin typeface="MS Mincho"/>
              <a:ea typeface="MS Mincho"/>
              <a:cs typeface="MS Mincho"/>
              <a:sym typeface="MS Mincho"/>
            </a:endParaRPr>
          </a:p>
        </p:txBody>
      </p:sp>
      <p:sp>
        <p:nvSpPr>
          <p:cNvPr id="347" name="Google Shape;347;p13"/>
          <p:cNvSpPr txBox="1"/>
          <p:nvPr/>
        </p:nvSpPr>
        <p:spPr>
          <a:xfrm>
            <a:off x="5181600" y="4414603"/>
            <a:ext cx="1752600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MS Mincho"/>
                <a:ea typeface="MS Mincho"/>
                <a:cs typeface="MS Mincho"/>
                <a:sym typeface="MS Mincho"/>
              </a:rPr>
              <a:t>（ほん）</a:t>
            </a:r>
            <a:endParaRPr sz="1600" b="0" i="0" u="none" strike="noStrike" cap="none">
              <a:solidFill>
                <a:schemeClr val="lt1"/>
              </a:solidFill>
              <a:latin typeface="MS Mincho"/>
              <a:ea typeface="MS Mincho"/>
              <a:cs typeface="MS Mincho"/>
              <a:sym typeface="MS Mincho"/>
            </a:endParaRPr>
          </a:p>
        </p:txBody>
      </p:sp>
      <p:sp>
        <p:nvSpPr>
          <p:cNvPr id="348" name="Google Shape;348;p13"/>
          <p:cNvSpPr txBox="1"/>
          <p:nvPr/>
        </p:nvSpPr>
        <p:spPr>
          <a:xfrm>
            <a:off x="3160713" y="5313128"/>
            <a:ext cx="6497637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Cái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này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/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Cái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400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đó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/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Cái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400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kia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là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quyển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sách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13"/>
          <p:cNvSpPr/>
          <p:nvPr/>
        </p:nvSpPr>
        <p:spPr>
          <a:xfrm>
            <a:off x="3879850" y="2268303"/>
            <a:ext cx="360363" cy="2108200"/>
          </a:xfrm>
          <a:prstGeom prst="rightBrace">
            <a:avLst>
              <a:gd name="adj1" fmla="val 8333"/>
              <a:gd name="adj2" fmla="val 50000"/>
            </a:avLst>
          </a:prstGeom>
          <a:noFill/>
          <a:ln w="190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00"/>
                            </p:stCondLst>
                            <p:childTnLst>
                              <p:par>
                                <p:cTn id="1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4"/>
          <p:cNvSpPr txBox="1"/>
          <p:nvPr/>
        </p:nvSpPr>
        <p:spPr>
          <a:xfrm>
            <a:off x="1277755" y="2404282"/>
            <a:ext cx="6705600" cy="64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かばんです。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14"/>
          <p:cNvSpPr txBox="1"/>
          <p:nvPr/>
        </p:nvSpPr>
        <p:spPr>
          <a:xfrm>
            <a:off x="1277755" y="3491072"/>
            <a:ext cx="6705600" cy="64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それも　かばんです。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14"/>
          <p:cNvSpPr txBox="1"/>
          <p:nvPr/>
        </p:nvSpPr>
        <p:spPr>
          <a:xfrm>
            <a:off x="1480226" y="4532333"/>
            <a:ext cx="67056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あれは　えんぴつです。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14"/>
          <p:cNvSpPr txBox="1"/>
          <p:nvPr/>
        </p:nvSpPr>
        <p:spPr>
          <a:xfrm>
            <a:off x="1370297" y="5452214"/>
            <a:ext cx="73152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あれは　えんぴつですか。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14"/>
          <p:cNvSpPr/>
          <p:nvPr/>
        </p:nvSpPr>
        <p:spPr>
          <a:xfrm>
            <a:off x="4170180" y="2404282"/>
            <a:ext cx="1439863" cy="644525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3F63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14"/>
          <p:cNvSpPr/>
          <p:nvPr/>
        </p:nvSpPr>
        <p:spPr>
          <a:xfrm>
            <a:off x="4170180" y="3491072"/>
            <a:ext cx="1439863" cy="644525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3F63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14"/>
          <p:cNvSpPr/>
          <p:nvPr/>
        </p:nvSpPr>
        <p:spPr>
          <a:xfrm>
            <a:off x="3909830" y="4499027"/>
            <a:ext cx="1846393" cy="646113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3F63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61" name="Google Shape;361;p14"/>
          <p:cNvGrpSpPr/>
          <p:nvPr/>
        </p:nvGrpSpPr>
        <p:grpSpPr>
          <a:xfrm>
            <a:off x="6425288" y="1342711"/>
            <a:ext cx="2592260" cy="1751666"/>
            <a:chOff x="6656405" y="1429213"/>
            <a:chExt cx="2591758" cy="1750842"/>
          </a:xfrm>
        </p:grpSpPr>
        <p:sp>
          <p:nvSpPr>
            <p:cNvPr id="362" name="Google Shape;362;p14"/>
            <p:cNvSpPr/>
            <p:nvPr/>
          </p:nvSpPr>
          <p:spPr>
            <a:xfrm rot="229045">
              <a:off x="6747604" y="1571554"/>
              <a:ext cx="2431579" cy="1466160"/>
            </a:xfrm>
            <a:prstGeom prst="wedgeEllipseCallout">
              <a:avLst>
                <a:gd name="adj1" fmla="val -88293"/>
                <a:gd name="adj2" fmla="val 30581"/>
              </a:avLst>
            </a:prstGeom>
            <a:gradFill>
              <a:gsLst>
                <a:gs pos="0">
                  <a:srgbClr val="E6CDCD"/>
                </a:gs>
                <a:gs pos="100000">
                  <a:srgbClr val="BF6564"/>
                </a:gs>
              </a:gsLst>
              <a:lin ang="5400000" scaled="0"/>
            </a:gra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229045">
              <a:off x="6736494" y="1571554"/>
              <a:ext cx="2431579" cy="1466160"/>
            </a:xfrm>
            <a:prstGeom prst="wedgeEllipseCallout">
              <a:avLst>
                <a:gd name="adj1" fmla="val -86838"/>
                <a:gd name="adj2" fmla="val 127203"/>
              </a:avLst>
            </a:prstGeom>
            <a:gradFill>
              <a:gsLst>
                <a:gs pos="0">
                  <a:srgbClr val="E6CDCD"/>
                </a:gs>
                <a:gs pos="100000">
                  <a:srgbClr val="BF6564"/>
                </a:gs>
              </a:gsLst>
              <a:lin ang="5400000" scaled="0"/>
            </a:gra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418885">
              <a:off x="6736494" y="1571554"/>
              <a:ext cx="2431579" cy="1466160"/>
            </a:xfrm>
            <a:prstGeom prst="wedgeEllipseCallout">
              <a:avLst>
                <a:gd name="adj1" fmla="val -60072"/>
                <a:gd name="adj2" fmla="val 213963"/>
              </a:avLst>
            </a:prstGeom>
            <a:gradFill>
              <a:gsLst>
                <a:gs pos="0">
                  <a:srgbClr val="E6CDCD"/>
                </a:gs>
                <a:gs pos="100000">
                  <a:srgbClr val="BF6564"/>
                </a:gs>
              </a:gsLst>
              <a:lin ang="5400000" scaled="0"/>
            </a:gra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lang="en-US" sz="6000" b="0" i="0" u="none" strike="noStrike" cap="non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なん</a:t>
              </a:r>
              <a:endParaRPr sz="6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65" name="Google Shape;365;p14"/>
          <p:cNvSpPr txBox="1"/>
          <p:nvPr/>
        </p:nvSpPr>
        <p:spPr>
          <a:xfrm rot="-307108">
            <a:off x="591942" y="778996"/>
            <a:ext cx="8596338" cy="707886"/>
          </a:xfrm>
          <a:prstGeom prst="rect">
            <a:avLst/>
          </a:prstGeom>
          <a:gradFill>
            <a:gsLst>
              <a:gs pos="0">
                <a:srgbClr val="E3D6E2"/>
              </a:gs>
              <a:gs pos="100000">
                <a:srgbClr val="B387B1"/>
              </a:gs>
            </a:gsLst>
            <a:lin ang="5400000" scaled="0"/>
          </a:gradFill>
          <a:ln w="95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  <a:reflection stA="52000" endA="300" endPos="35000" sy="-100000" algn="bl" rotWithShape="0"/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これ・それ・あれは　なんですか。</a:t>
            </a: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355111">
            <a:off x="1418731" y="1460500"/>
            <a:ext cx="2471737" cy="1671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80923">
            <a:off x="1561606" y="4051300"/>
            <a:ext cx="2665412" cy="20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307059">
            <a:off x="6911481" y="742950"/>
            <a:ext cx="2174875" cy="217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376596">
            <a:off x="6695581" y="4227513"/>
            <a:ext cx="2339975" cy="1830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371238">
            <a:off x="842468" y="1935163"/>
            <a:ext cx="2084388" cy="2798762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15"/>
          <p:cNvSpPr txBox="1"/>
          <p:nvPr/>
        </p:nvSpPr>
        <p:spPr>
          <a:xfrm>
            <a:off x="1129806" y="3117850"/>
            <a:ext cx="4681537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たばこです。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15"/>
          <p:cNvSpPr txBox="1"/>
          <p:nvPr/>
        </p:nvSpPr>
        <p:spPr>
          <a:xfrm>
            <a:off x="4153993" y="4411663"/>
            <a:ext cx="4681538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それは　かぎです。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15"/>
          <p:cNvSpPr txBox="1"/>
          <p:nvPr/>
        </p:nvSpPr>
        <p:spPr>
          <a:xfrm>
            <a:off x="4946156" y="6211888"/>
            <a:ext cx="5113337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あれは　しんぶんです。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15"/>
          <p:cNvSpPr txBox="1"/>
          <p:nvPr/>
        </p:nvSpPr>
        <p:spPr>
          <a:xfrm>
            <a:off x="2498231" y="884238"/>
            <a:ext cx="467995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カメラです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15"/>
          <p:cNvSpPr txBox="1"/>
          <p:nvPr/>
        </p:nvSpPr>
        <p:spPr>
          <a:xfrm>
            <a:off x="2282331" y="1674813"/>
            <a:ext cx="6048375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しんぶんですか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15"/>
          <p:cNvSpPr txBox="1"/>
          <p:nvPr/>
        </p:nvSpPr>
        <p:spPr>
          <a:xfrm>
            <a:off x="2714131" y="2320925"/>
            <a:ext cx="7632700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いいえ、しんぶんではありません。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15"/>
          <p:cNvSpPr txBox="1"/>
          <p:nvPr/>
        </p:nvSpPr>
        <p:spPr>
          <a:xfrm>
            <a:off x="2785568" y="4568825"/>
            <a:ext cx="6049963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ざっしですか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15"/>
          <p:cNvSpPr txBox="1"/>
          <p:nvPr/>
        </p:nvSpPr>
        <p:spPr>
          <a:xfrm>
            <a:off x="3722193" y="5238750"/>
            <a:ext cx="6553200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はい、ざっしです。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15"/>
          <p:cNvSpPr txBox="1"/>
          <p:nvPr/>
        </p:nvSpPr>
        <p:spPr>
          <a:xfrm>
            <a:off x="3685681" y="5924550"/>
            <a:ext cx="3816350" cy="647700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はい、そうです。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15"/>
          <p:cNvSpPr txBox="1"/>
          <p:nvPr/>
        </p:nvSpPr>
        <p:spPr>
          <a:xfrm>
            <a:off x="2701431" y="3044825"/>
            <a:ext cx="6421437" cy="646113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いいえ、そうではありません。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15"/>
          <p:cNvSpPr txBox="1"/>
          <p:nvPr/>
        </p:nvSpPr>
        <p:spPr>
          <a:xfrm>
            <a:off x="2677618" y="3751263"/>
            <a:ext cx="4645025" cy="646112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いいえ、ちがいます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15"/>
          <p:cNvSpPr/>
          <p:nvPr/>
        </p:nvSpPr>
        <p:spPr>
          <a:xfrm rot="-300210">
            <a:off x="348420" y="4602186"/>
            <a:ext cx="3936444" cy="1697037"/>
          </a:xfrm>
          <a:prstGeom prst="wedgeEllipseCallout">
            <a:avLst>
              <a:gd name="adj1" fmla="val 73020"/>
              <a:gd name="adj2" fmla="val 42449"/>
            </a:avLst>
          </a:prstGeom>
          <a:gradFill>
            <a:gsLst>
              <a:gs pos="0">
                <a:srgbClr val="FAE5E0"/>
              </a:gs>
              <a:gs pos="100000">
                <a:srgbClr val="EF8F6E"/>
              </a:gs>
            </a:gsLst>
            <a:lin ang="5400000" scaled="0"/>
          </a:gradFill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Cách trả lời ngắn</a:t>
            </a:r>
            <a:endParaRPr sz="24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“Vâng, đúng vậy”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15"/>
          <p:cNvSpPr/>
          <p:nvPr/>
        </p:nvSpPr>
        <p:spPr>
          <a:xfrm rot="641675">
            <a:off x="6511431" y="1036638"/>
            <a:ext cx="3570287" cy="1698625"/>
          </a:xfrm>
          <a:prstGeom prst="wedgeEllipseCallout">
            <a:avLst>
              <a:gd name="adj1" fmla="val -47197"/>
              <a:gd name="adj2" fmla="val 88420"/>
            </a:avLst>
          </a:prstGeom>
          <a:gradFill>
            <a:gsLst>
              <a:gs pos="0">
                <a:srgbClr val="E6CDCD"/>
              </a:gs>
              <a:gs pos="100000">
                <a:srgbClr val="BF6564"/>
              </a:gs>
            </a:gsLst>
            <a:lin ang="5400000" scaled="0"/>
          </a:grad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Cách trả lời ngắn</a:t>
            </a:r>
            <a:endParaRPr sz="24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“Không, không phải thế”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15"/>
          <p:cNvSpPr/>
          <p:nvPr/>
        </p:nvSpPr>
        <p:spPr>
          <a:xfrm rot="-788196">
            <a:off x="632918" y="931863"/>
            <a:ext cx="3571875" cy="1697037"/>
          </a:xfrm>
          <a:prstGeom prst="wedgeEllipseCallout">
            <a:avLst>
              <a:gd name="adj1" fmla="val -7816"/>
              <a:gd name="adj2" fmla="val 130942"/>
            </a:avLst>
          </a:prstGeom>
          <a:gradFill>
            <a:gsLst>
              <a:gs pos="0">
                <a:srgbClr val="E6CDCD"/>
              </a:gs>
              <a:gs pos="100000">
                <a:srgbClr val="BF6564"/>
              </a:gs>
            </a:gsLst>
            <a:lin ang="5400000" scaled="0"/>
          </a:grad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Cách trả lời ngắn</a:t>
            </a:r>
            <a:endParaRPr sz="24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“Không, sai rồi”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7"/>
          <p:cNvSpPr txBox="1"/>
          <p:nvPr/>
        </p:nvSpPr>
        <p:spPr>
          <a:xfrm>
            <a:off x="1476375" y="728663"/>
            <a:ext cx="3124200" cy="37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Cái này là cái cặp sách.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17"/>
          <p:cNvSpPr txBox="1"/>
          <p:nvPr/>
        </p:nvSpPr>
        <p:spPr>
          <a:xfrm>
            <a:off x="1247775" y="1100138"/>
            <a:ext cx="6705600" cy="64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かばんです。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17"/>
          <p:cNvSpPr txBox="1"/>
          <p:nvPr/>
        </p:nvSpPr>
        <p:spPr>
          <a:xfrm>
            <a:off x="2109788" y="1111250"/>
            <a:ext cx="1790700" cy="64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17"/>
          <p:cNvSpPr txBox="1"/>
          <p:nvPr/>
        </p:nvSpPr>
        <p:spPr>
          <a:xfrm>
            <a:off x="4040188" y="1111250"/>
            <a:ext cx="2952750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かばんです。　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17"/>
          <p:cNvSpPr txBox="1"/>
          <p:nvPr/>
        </p:nvSpPr>
        <p:spPr>
          <a:xfrm>
            <a:off x="1476375" y="2205038"/>
            <a:ext cx="374332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Cái này là cái cặp sách của tôi.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17"/>
          <p:cNvSpPr txBox="1"/>
          <p:nvPr/>
        </p:nvSpPr>
        <p:spPr>
          <a:xfrm>
            <a:off x="3851275" y="2840038"/>
            <a:ext cx="17907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わたし　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17"/>
          <p:cNvSpPr txBox="1"/>
          <p:nvPr/>
        </p:nvSpPr>
        <p:spPr>
          <a:xfrm>
            <a:off x="5435600" y="2838450"/>
            <a:ext cx="895350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の　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17"/>
          <p:cNvSpPr/>
          <p:nvPr/>
        </p:nvSpPr>
        <p:spPr>
          <a:xfrm>
            <a:off x="5435600" y="2838450"/>
            <a:ext cx="895350" cy="80645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1" name="Google Shape;401;p17"/>
          <p:cNvSpPr/>
          <p:nvPr/>
        </p:nvSpPr>
        <p:spPr>
          <a:xfrm rot="-317633">
            <a:off x="332897" y="3891673"/>
            <a:ext cx="5455750" cy="2303462"/>
          </a:xfrm>
          <a:prstGeom prst="wedgeEllipseCallout">
            <a:avLst>
              <a:gd name="adj1" fmla="val 52118"/>
              <a:gd name="adj2" fmla="val -55972"/>
            </a:avLst>
          </a:prstGeom>
          <a:gradFill>
            <a:gsLst>
              <a:gs pos="0">
                <a:srgbClr val="F9F0E0"/>
              </a:gs>
              <a:gs pos="100000">
                <a:srgbClr val="EBC874"/>
              </a:gs>
            </a:gsLst>
            <a:lin ang="5400000" scaled="0"/>
          </a:gradFill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Trợ từ [の] nối 2 danh từ với nhau thể hiện ý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sở hữu</a:t>
            </a:r>
            <a:endParaRPr sz="2400" b="0" i="0" u="none" strike="noStrike" cap="none">
              <a:solidFill>
                <a:srgbClr val="FF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ai/cái gì thuộc về ai/cái gì</a:t>
            </a:r>
            <a:endParaRPr sz="24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02" name="Google Shape;40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15541">
            <a:off x="9327319" y="583009"/>
            <a:ext cx="2171700" cy="210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8"/>
          <p:cNvSpPr txBox="1"/>
          <p:nvPr/>
        </p:nvSpPr>
        <p:spPr>
          <a:xfrm>
            <a:off x="428313" y="2389292"/>
            <a:ext cx="79248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ナムさんの　とけいです。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18"/>
          <p:cNvSpPr txBox="1"/>
          <p:nvPr/>
        </p:nvSpPr>
        <p:spPr>
          <a:xfrm>
            <a:off x="531500" y="3667566"/>
            <a:ext cx="7718425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それは　せんせいの　じしょです。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18"/>
          <p:cNvSpPr txBox="1"/>
          <p:nvPr/>
        </p:nvSpPr>
        <p:spPr>
          <a:xfrm>
            <a:off x="761687" y="4963722"/>
            <a:ext cx="6981825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あれは　わたしの　でんわです。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8"/>
          <p:cNvSpPr txBox="1"/>
          <p:nvPr/>
        </p:nvSpPr>
        <p:spPr>
          <a:xfrm>
            <a:off x="585632" y="6156429"/>
            <a:ext cx="7924800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あれは　あなたの　えんぴつですか。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8"/>
          <p:cNvSpPr/>
          <p:nvPr/>
        </p:nvSpPr>
        <p:spPr>
          <a:xfrm>
            <a:off x="2561913" y="2389292"/>
            <a:ext cx="2376488" cy="644525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3F63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2" name="Google Shape;412;p18"/>
          <p:cNvSpPr/>
          <p:nvPr/>
        </p:nvSpPr>
        <p:spPr>
          <a:xfrm>
            <a:off x="2561912" y="3667566"/>
            <a:ext cx="2376488" cy="644525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3F63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3" name="Google Shape;413;p18"/>
          <p:cNvSpPr/>
          <p:nvPr/>
        </p:nvSpPr>
        <p:spPr>
          <a:xfrm>
            <a:off x="2561912" y="4965309"/>
            <a:ext cx="1989138" cy="646113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3F63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14" name="Google Shape;414;p18"/>
          <p:cNvGrpSpPr/>
          <p:nvPr/>
        </p:nvGrpSpPr>
        <p:grpSpPr>
          <a:xfrm>
            <a:off x="6185446" y="1327721"/>
            <a:ext cx="2592260" cy="1751666"/>
            <a:chOff x="6656405" y="1429213"/>
            <a:chExt cx="2591758" cy="1750842"/>
          </a:xfrm>
        </p:grpSpPr>
        <p:sp>
          <p:nvSpPr>
            <p:cNvPr id="415" name="Google Shape;415;p18"/>
            <p:cNvSpPr/>
            <p:nvPr/>
          </p:nvSpPr>
          <p:spPr>
            <a:xfrm rot="229045">
              <a:off x="6747604" y="1571554"/>
              <a:ext cx="2431579" cy="1466160"/>
            </a:xfrm>
            <a:prstGeom prst="wedgeEllipseCallout">
              <a:avLst>
                <a:gd name="adj1" fmla="val -104711"/>
                <a:gd name="adj2" fmla="val 30382"/>
              </a:avLst>
            </a:prstGeom>
            <a:gradFill>
              <a:gsLst>
                <a:gs pos="0">
                  <a:srgbClr val="E6CDCD"/>
                </a:gs>
                <a:gs pos="100000">
                  <a:srgbClr val="BF6564"/>
                </a:gs>
              </a:gsLst>
              <a:lin ang="5400000" scaled="0"/>
            </a:gra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6" name="Google Shape;416;p18"/>
            <p:cNvSpPr/>
            <p:nvPr/>
          </p:nvSpPr>
          <p:spPr>
            <a:xfrm rot="229045">
              <a:off x="6736494" y="1571554"/>
              <a:ext cx="2431579" cy="1466160"/>
            </a:xfrm>
            <a:prstGeom prst="wedgeEllipseCallout">
              <a:avLst>
                <a:gd name="adj1" fmla="val -98254"/>
                <a:gd name="adj2" fmla="val 130481"/>
              </a:avLst>
            </a:prstGeom>
            <a:gradFill>
              <a:gsLst>
                <a:gs pos="0">
                  <a:srgbClr val="E6CDCD"/>
                </a:gs>
                <a:gs pos="100000">
                  <a:srgbClr val="BF6564"/>
                </a:gs>
              </a:gsLst>
              <a:lin ang="5400000" scaled="0"/>
            </a:gra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7" name="Google Shape;417;p18"/>
            <p:cNvSpPr/>
            <p:nvPr/>
          </p:nvSpPr>
          <p:spPr>
            <a:xfrm rot="418885">
              <a:off x="6736494" y="1571554"/>
              <a:ext cx="2431579" cy="1466160"/>
            </a:xfrm>
            <a:prstGeom prst="wedgeEllipseCallout">
              <a:avLst>
                <a:gd name="adj1" fmla="val -103803"/>
                <a:gd name="adj2" fmla="val 233984"/>
              </a:avLst>
            </a:prstGeom>
            <a:gradFill>
              <a:gsLst>
                <a:gs pos="0">
                  <a:srgbClr val="E6CDCD"/>
                </a:gs>
                <a:gs pos="100000">
                  <a:srgbClr val="BF6564"/>
                </a:gs>
              </a:gsLst>
              <a:lin ang="5400000" scaled="0"/>
            </a:gra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0"/>
                <a:buFont typeface="Arial"/>
                <a:buNone/>
              </a:pPr>
              <a:r>
                <a:rPr lang="en-US" sz="4000" b="0" i="0" u="none" strike="noStrike" cap="non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だれの</a:t>
              </a:r>
              <a:endParaRPr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18" name="Google Shape;418;p18"/>
          <p:cNvSpPr txBox="1"/>
          <p:nvPr/>
        </p:nvSpPr>
        <p:spPr>
          <a:xfrm rot="-307108">
            <a:off x="779260" y="761795"/>
            <a:ext cx="7024183" cy="707886"/>
          </a:xfrm>
          <a:prstGeom prst="rect">
            <a:avLst/>
          </a:prstGeom>
          <a:gradFill>
            <a:gsLst>
              <a:gs pos="0">
                <a:srgbClr val="E3D6E2"/>
              </a:gs>
              <a:gs pos="100000">
                <a:srgbClr val="B387B1"/>
              </a:gs>
            </a:gsLst>
            <a:lin ang="5400000" scaled="0"/>
          </a:gradFill>
          <a:ln w="95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  <a:reflection stA="52000" endA="300" endPos="35000" sy="-100000" algn="bl" rotWithShape="0"/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～は　だれの（～）ですか。</a:t>
            </a: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19"/>
          <p:cNvSpPr txBox="1"/>
          <p:nvPr/>
        </p:nvSpPr>
        <p:spPr>
          <a:xfrm>
            <a:off x="4741863" y="256045"/>
            <a:ext cx="24479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Cái này là cái gì?.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19"/>
          <p:cNvSpPr txBox="1"/>
          <p:nvPr/>
        </p:nvSpPr>
        <p:spPr>
          <a:xfrm>
            <a:off x="4741863" y="704850"/>
            <a:ext cx="4367212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なんですか。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5" name="Google Shape;42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340589">
            <a:off x="323850" y="153988"/>
            <a:ext cx="2370138" cy="2195512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19"/>
          <p:cNvSpPr txBox="1"/>
          <p:nvPr/>
        </p:nvSpPr>
        <p:spPr>
          <a:xfrm>
            <a:off x="539750" y="2854325"/>
            <a:ext cx="39592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Cái này là cái tivi của ai?.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19"/>
          <p:cNvSpPr txBox="1"/>
          <p:nvPr/>
        </p:nvSpPr>
        <p:spPr>
          <a:xfrm>
            <a:off x="985838" y="3271838"/>
            <a:ext cx="7186612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だれの　テレビですか。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19"/>
          <p:cNvSpPr txBox="1"/>
          <p:nvPr/>
        </p:nvSpPr>
        <p:spPr>
          <a:xfrm>
            <a:off x="1700713" y="4658997"/>
            <a:ext cx="7185025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たなかさんの　テレビです。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19"/>
          <p:cNvSpPr/>
          <p:nvPr/>
        </p:nvSpPr>
        <p:spPr>
          <a:xfrm>
            <a:off x="284956" y="4531204"/>
            <a:ext cx="1223963" cy="90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Trả lời</a:t>
            </a: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0" name="Google Shape;430;p19"/>
          <p:cNvSpPr txBox="1"/>
          <p:nvPr/>
        </p:nvSpPr>
        <p:spPr>
          <a:xfrm>
            <a:off x="4713288" y="1379538"/>
            <a:ext cx="4367212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テレビです。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"/>
          <p:cNvSpPr/>
          <p:nvPr/>
        </p:nvSpPr>
        <p:spPr>
          <a:xfrm>
            <a:off x="2656782" y="718319"/>
            <a:ext cx="6169718" cy="115486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9BCA6"/>
              </a:gs>
              <a:gs pos="100000">
                <a:srgbClr val="528A73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第２課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"/>
          <p:cNvSpPr/>
          <p:nvPr/>
        </p:nvSpPr>
        <p:spPr>
          <a:xfrm>
            <a:off x="585024" y="2139012"/>
            <a:ext cx="10313234" cy="346210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lang="en-US" sz="1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どこですか</a:t>
            </a:r>
            <a:endParaRPr sz="5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"/>
          <p:cNvSpPr/>
          <p:nvPr/>
        </p:nvSpPr>
        <p:spPr>
          <a:xfrm rot="-584030">
            <a:off x="9179891" y="4776364"/>
            <a:ext cx="2562832" cy="12700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1313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パート</a:t>
            </a:r>
            <a:endParaRPr sz="36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"/>
          <p:cNvSpPr/>
          <p:nvPr/>
        </p:nvSpPr>
        <p:spPr>
          <a:xfrm>
            <a:off x="10680700" y="4992264"/>
            <a:ext cx="838200" cy="838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１</a:t>
            </a:r>
            <a:endParaRPr sz="6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9" name="Google Shape;159;p2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0"/>
          <p:cNvSpPr txBox="1"/>
          <p:nvPr/>
        </p:nvSpPr>
        <p:spPr>
          <a:xfrm>
            <a:off x="455613" y="2103438"/>
            <a:ext cx="1379537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Cái này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0"/>
          <p:cNvSpPr txBox="1"/>
          <p:nvPr/>
        </p:nvSpPr>
        <p:spPr>
          <a:xfrm>
            <a:off x="1547813" y="1916113"/>
            <a:ext cx="1790700" cy="769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</a:t>
            </a: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0"/>
          <p:cNvSpPr txBox="1"/>
          <p:nvPr/>
        </p:nvSpPr>
        <p:spPr>
          <a:xfrm>
            <a:off x="455613" y="2940050"/>
            <a:ext cx="1379537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Cái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đó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0"/>
          <p:cNvSpPr txBox="1"/>
          <p:nvPr/>
        </p:nvSpPr>
        <p:spPr>
          <a:xfrm>
            <a:off x="1547813" y="2754313"/>
            <a:ext cx="1790700" cy="769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それ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0"/>
          <p:cNvSpPr txBox="1"/>
          <p:nvPr/>
        </p:nvSpPr>
        <p:spPr>
          <a:xfrm>
            <a:off x="461963" y="3830638"/>
            <a:ext cx="1379537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Cái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chemeClr val="lt1"/>
                </a:solidFill>
              </a:rPr>
              <a:t>kia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0"/>
          <p:cNvSpPr txBox="1"/>
          <p:nvPr/>
        </p:nvSpPr>
        <p:spPr>
          <a:xfrm>
            <a:off x="1554163" y="3644900"/>
            <a:ext cx="1790700" cy="76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あれ</a:t>
            </a: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0"/>
          <p:cNvSpPr/>
          <p:nvPr/>
        </p:nvSpPr>
        <p:spPr>
          <a:xfrm>
            <a:off x="3492500" y="2179638"/>
            <a:ext cx="503238" cy="38576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2" name="Google Shape;442;p20"/>
          <p:cNvSpPr/>
          <p:nvPr/>
        </p:nvSpPr>
        <p:spPr>
          <a:xfrm>
            <a:off x="3492500" y="2978150"/>
            <a:ext cx="503238" cy="38576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3" name="Google Shape;443;p20"/>
          <p:cNvSpPr/>
          <p:nvPr/>
        </p:nvSpPr>
        <p:spPr>
          <a:xfrm>
            <a:off x="3492500" y="3836988"/>
            <a:ext cx="503238" cy="38576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20"/>
          <p:cNvSpPr txBox="1"/>
          <p:nvPr/>
        </p:nvSpPr>
        <p:spPr>
          <a:xfrm>
            <a:off x="4051300" y="1963738"/>
            <a:ext cx="3887788" cy="768350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この　かばん</a:t>
            </a: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0"/>
          <p:cNvSpPr txBox="1"/>
          <p:nvPr/>
        </p:nvSpPr>
        <p:spPr>
          <a:xfrm>
            <a:off x="4051300" y="2800350"/>
            <a:ext cx="3887788" cy="769938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その　かばん</a:t>
            </a: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0"/>
          <p:cNvSpPr txBox="1"/>
          <p:nvPr/>
        </p:nvSpPr>
        <p:spPr>
          <a:xfrm>
            <a:off x="4051300" y="3644900"/>
            <a:ext cx="3887788" cy="769938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あの　かばん</a:t>
            </a: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0"/>
          <p:cNvSpPr/>
          <p:nvPr/>
        </p:nvSpPr>
        <p:spPr>
          <a:xfrm rot="392622">
            <a:off x="5924550" y="392113"/>
            <a:ext cx="2894013" cy="1363662"/>
          </a:xfrm>
          <a:prstGeom prst="wedgeEllipseCallout">
            <a:avLst>
              <a:gd name="adj1" fmla="val -53690"/>
              <a:gd name="adj2" fmla="val 78682"/>
            </a:avLst>
          </a:prstGeom>
          <a:solidFill>
            <a:schemeClr val="l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Cái cặp này</a:t>
            </a:r>
            <a:endParaRPr sz="2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8" name="Google Shape;448;p20"/>
          <p:cNvSpPr/>
          <p:nvPr/>
        </p:nvSpPr>
        <p:spPr>
          <a:xfrm rot="-392690">
            <a:off x="781050" y="160338"/>
            <a:ext cx="2894013" cy="1363662"/>
          </a:xfrm>
          <a:prstGeom prst="wedgeEllipseCallout">
            <a:avLst>
              <a:gd name="adj1" fmla="val 56615"/>
              <a:gd name="adj2" fmla="val 159749"/>
            </a:avLst>
          </a:prstGeom>
          <a:solidFill>
            <a:schemeClr val="l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Cái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2800" b="0" i="0" u="none" strike="noStrike" cap="none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cặp</a:t>
            </a:r>
            <a:endParaRPr lang="en-US" sz="2800" b="0" i="0" u="none" strike="noStrike" cap="none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đó</a:t>
            </a:r>
            <a:endParaRPr sz="2800" b="0" i="0" u="none" strike="noStrike" cap="none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9" name="Google Shape;449;p20"/>
          <p:cNvSpPr/>
          <p:nvPr/>
        </p:nvSpPr>
        <p:spPr>
          <a:xfrm rot="392622">
            <a:off x="5576888" y="4957763"/>
            <a:ext cx="2894012" cy="1363662"/>
          </a:xfrm>
          <a:prstGeom prst="wedgeEllipseCallout">
            <a:avLst>
              <a:gd name="adj1" fmla="val -52416"/>
              <a:gd name="adj2" fmla="val -76066"/>
            </a:avLst>
          </a:prstGeom>
          <a:solidFill>
            <a:schemeClr val="l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Cái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2800" b="0" i="0" u="none" strike="noStrike" cap="none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cặp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2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kia</a:t>
            </a:r>
            <a:endParaRPr sz="2800" b="0" i="0" u="none" strike="noStrike" cap="none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0" name="Google Shape;450;p20"/>
          <p:cNvSpPr txBox="1"/>
          <p:nvPr/>
        </p:nvSpPr>
        <p:spPr>
          <a:xfrm>
            <a:off x="1042988" y="1844675"/>
            <a:ext cx="1441450" cy="769938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この</a:t>
            </a: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20"/>
          <p:cNvSpPr txBox="1"/>
          <p:nvPr/>
        </p:nvSpPr>
        <p:spPr>
          <a:xfrm>
            <a:off x="1042988" y="2781300"/>
            <a:ext cx="1441450" cy="768350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その</a:t>
            </a: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20"/>
          <p:cNvSpPr txBox="1"/>
          <p:nvPr/>
        </p:nvSpPr>
        <p:spPr>
          <a:xfrm>
            <a:off x="1042988" y="3681413"/>
            <a:ext cx="1441450" cy="769937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あの</a:t>
            </a: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20"/>
          <p:cNvSpPr/>
          <p:nvPr/>
        </p:nvSpPr>
        <p:spPr>
          <a:xfrm>
            <a:off x="2627313" y="1700213"/>
            <a:ext cx="576262" cy="2952750"/>
          </a:xfrm>
          <a:prstGeom prst="rightBrace">
            <a:avLst>
              <a:gd name="adj1" fmla="val 8333"/>
              <a:gd name="adj2" fmla="val 50000"/>
            </a:avLst>
          </a:prstGeom>
          <a:noFill/>
          <a:ln w="2857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38100" dist="25400" dir="5400000" rotWithShape="0">
              <a:srgbClr val="000000">
                <a:alpha val="4431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4" name="Google Shape;454;p20"/>
          <p:cNvSpPr txBox="1"/>
          <p:nvPr/>
        </p:nvSpPr>
        <p:spPr>
          <a:xfrm>
            <a:off x="4283968" y="2792251"/>
            <a:ext cx="3456384" cy="769441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>
                <a:solidFill>
                  <a:srgbClr val="FF7575"/>
                </a:solidFill>
                <a:latin typeface="Tahoma"/>
                <a:ea typeface="Tahoma"/>
                <a:cs typeface="Tahoma"/>
                <a:sym typeface="Tahoma"/>
              </a:rPr>
              <a:t>DANH TỪ</a:t>
            </a: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20"/>
          <p:cNvSpPr/>
          <p:nvPr/>
        </p:nvSpPr>
        <p:spPr>
          <a:xfrm>
            <a:off x="3419475" y="2924175"/>
            <a:ext cx="504825" cy="504825"/>
          </a:xfrm>
          <a:prstGeom prst="plus">
            <a:avLst>
              <a:gd name="adj" fmla="val 38743"/>
            </a:avLst>
          </a:prstGeom>
          <a:gradFill>
            <a:gsLst>
              <a:gs pos="0">
                <a:srgbClr val="ED8251"/>
              </a:gs>
              <a:gs pos="100000">
                <a:srgbClr val="BB4E0E"/>
              </a:gs>
            </a:gsLst>
            <a:lin ang="5400000" scaled="0"/>
          </a:gradFill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38100" dist="25400" dir="5400000" rotWithShape="0">
              <a:srgbClr val="000000">
                <a:alpha val="4431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20"/>
          <p:cNvSpPr txBox="1"/>
          <p:nvPr/>
        </p:nvSpPr>
        <p:spPr>
          <a:xfrm>
            <a:off x="4900613" y="4098925"/>
            <a:ext cx="3416300" cy="76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かぎ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0"/>
          <p:cNvSpPr txBox="1"/>
          <p:nvPr/>
        </p:nvSpPr>
        <p:spPr>
          <a:xfrm>
            <a:off x="4900613" y="4797425"/>
            <a:ext cx="3416300" cy="76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それ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ほん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0"/>
          <p:cNvSpPr txBox="1"/>
          <p:nvPr/>
        </p:nvSpPr>
        <p:spPr>
          <a:xfrm>
            <a:off x="4900613" y="5523822"/>
            <a:ext cx="3416300" cy="769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あれ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まど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0"/>
          <p:cNvSpPr/>
          <p:nvPr/>
        </p:nvSpPr>
        <p:spPr>
          <a:xfrm>
            <a:off x="3851275" y="3594100"/>
            <a:ext cx="1944688" cy="3176588"/>
          </a:xfrm>
          <a:prstGeom prst="mathMultiply">
            <a:avLst>
              <a:gd name="adj1" fmla="val 14969"/>
            </a:avLst>
          </a:prstGeom>
          <a:solidFill>
            <a:schemeClr val="accent2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0" name="Google Shape;460;p20"/>
          <p:cNvSpPr/>
          <p:nvPr/>
        </p:nvSpPr>
        <p:spPr>
          <a:xfrm>
            <a:off x="215900" y="908050"/>
            <a:ext cx="7740650" cy="4465638"/>
          </a:xfrm>
          <a:prstGeom prst="ellipse">
            <a:avLst/>
          </a:prstGeom>
          <a:noFill/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1" name="Google Shape;461;p20"/>
          <p:cNvSpPr/>
          <p:nvPr/>
        </p:nvSpPr>
        <p:spPr>
          <a:xfrm rot="251938">
            <a:off x="6564313" y="92075"/>
            <a:ext cx="2547937" cy="1271588"/>
          </a:xfrm>
          <a:prstGeom prst="wedgeEllipseCallout">
            <a:avLst>
              <a:gd name="adj1" fmla="val -78724"/>
              <a:gd name="adj2" fmla="val 43712"/>
            </a:avLst>
          </a:prstGeom>
          <a:solidFill>
            <a:schemeClr val="l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 danh từ</a:t>
            </a:r>
            <a:endParaRPr sz="32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4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10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10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2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2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2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2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20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1"/>
          <p:cNvSpPr txBox="1"/>
          <p:nvPr/>
        </p:nvSpPr>
        <p:spPr>
          <a:xfrm>
            <a:off x="2825750" y="592138"/>
            <a:ext cx="1169988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Cái này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21"/>
          <p:cNvSpPr txBox="1"/>
          <p:nvPr/>
        </p:nvSpPr>
        <p:spPr>
          <a:xfrm>
            <a:off x="2195513" y="982663"/>
            <a:ext cx="2160587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8" name="Google Shape;46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389737">
            <a:off x="468313" y="333375"/>
            <a:ext cx="2317750" cy="1738313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21"/>
          <p:cNvSpPr/>
          <p:nvPr/>
        </p:nvSpPr>
        <p:spPr>
          <a:xfrm>
            <a:off x="4140200" y="1041400"/>
            <a:ext cx="576263" cy="528638"/>
          </a:xfrm>
          <a:prstGeom prst="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D2DBE0"/>
              </a:gs>
              <a:gs pos="100000">
                <a:srgbClr val="7F9FAF"/>
              </a:gs>
            </a:gsLst>
            <a:lin ang="5400000" scaled="0"/>
          </a:gradFill>
          <a:ln w="952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0" name="Google Shape;470;p21"/>
          <p:cNvSpPr txBox="1"/>
          <p:nvPr/>
        </p:nvSpPr>
        <p:spPr>
          <a:xfrm>
            <a:off x="5886450" y="592138"/>
            <a:ext cx="2430463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Cái ô tô này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21"/>
          <p:cNvSpPr txBox="1"/>
          <p:nvPr/>
        </p:nvSpPr>
        <p:spPr>
          <a:xfrm>
            <a:off x="4787900" y="982663"/>
            <a:ext cx="4176713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この　じどうしゃ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2" name="Google Shape;472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15921">
            <a:off x="6707188" y="2260600"/>
            <a:ext cx="1828800" cy="17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21"/>
          <p:cNvSpPr txBox="1"/>
          <p:nvPr/>
        </p:nvSpPr>
        <p:spPr>
          <a:xfrm>
            <a:off x="665163" y="2636838"/>
            <a:ext cx="11715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 err="1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Cái</a:t>
            </a:r>
            <a:r>
              <a:rPr lang="en-US" sz="1800" b="0" i="0" u="none" strike="noStrike" cap="none" dirty="0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dirty="0" err="1">
                <a:solidFill>
                  <a:srgbClr val="FAF0D2"/>
                </a:solidFill>
              </a:rPr>
              <a:t>đó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1"/>
          <p:cNvSpPr txBox="1"/>
          <p:nvPr/>
        </p:nvSpPr>
        <p:spPr>
          <a:xfrm>
            <a:off x="-36513" y="3027363"/>
            <a:ext cx="2160588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それ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1"/>
          <p:cNvSpPr/>
          <p:nvPr/>
        </p:nvSpPr>
        <p:spPr>
          <a:xfrm>
            <a:off x="2173288" y="3086100"/>
            <a:ext cx="576262" cy="528638"/>
          </a:xfrm>
          <a:prstGeom prst="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D2DBE0"/>
              </a:gs>
              <a:gs pos="100000">
                <a:srgbClr val="7F9FAF"/>
              </a:gs>
            </a:gsLst>
            <a:lin ang="5400000" scaled="0"/>
          </a:gradFill>
          <a:ln w="952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6" name="Google Shape;476;p21"/>
          <p:cNvSpPr txBox="1"/>
          <p:nvPr/>
        </p:nvSpPr>
        <p:spPr>
          <a:xfrm>
            <a:off x="3860800" y="2636838"/>
            <a:ext cx="2430463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 err="1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Cái</a:t>
            </a:r>
            <a:r>
              <a:rPr lang="en-US" sz="1800" b="0" i="0" u="none" strike="noStrike" cap="none" dirty="0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800" b="0" i="0" u="none" strike="noStrike" cap="none" dirty="0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hồ</a:t>
            </a:r>
            <a:r>
              <a:rPr lang="en-US" sz="1800" dirty="0">
                <a:solidFill>
                  <a:srgbClr val="FAF0D2"/>
                </a:solidFill>
              </a:rPr>
              <a:t> </a:t>
            </a:r>
            <a:r>
              <a:rPr lang="en-US" sz="1800" dirty="0" err="1">
                <a:solidFill>
                  <a:srgbClr val="FAF0D2"/>
                </a:solidFill>
              </a:rPr>
              <a:t>đó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1"/>
          <p:cNvSpPr txBox="1"/>
          <p:nvPr/>
        </p:nvSpPr>
        <p:spPr>
          <a:xfrm>
            <a:off x="2762250" y="3027363"/>
            <a:ext cx="4176713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その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とけい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8" name="Google Shape;478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527170">
            <a:off x="538163" y="4294188"/>
            <a:ext cx="2065337" cy="2065337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21"/>
          <p:cNvSpPr txBox="1"/>
          <p:nvPr/>
        </p:nvSpPr>
        <p:spPr>
          <a:xfrm>
            <a:off x="2690813" y="4797425"/>
            <a:ext cx="1169987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 err="1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Cái</a:t>
            </a:r>
            <a:r>
              <a:rPr lang="en-US" sz="1800" b="0" i="0" u="none" strike="noStrike" cap="none" dirty="0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 kia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1"/>
          <p:cNvSpPr txBox="1"/>
          <p:nvPr/>
        </p:nvSpPr>
        <p:spPr>
          <a:xfrm>
            <a:off x="2051050" y="5186363"/>
            <a:ext cx="2160588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あれ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21"/>
          <p:cNvSpPr/>
          <p:nvPr/>
        </p:nvSpPr>
        <p:spPr>
          <a:xfrm>
            <a:off x="4197350" y="5246688"/>
            <a:ext cx="576263" cy="528637"/>
          </a:xfrm>
          <a:prstGeom prst="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D2DBE0"/>
              </a:gs>
              <a:gs pos="100000">
                <a:srgbClr val="7F9FAF"/>
              </a:gs>
            </a:gsLst>
            <a:lin ang="5400000" scaled="0"/>
          </a:gradFill>
          <a:ln w="952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2" name="Google Shape;482;p21"/>
          <p:cNvSpPr txBox="1"/>
          <p:nvPr/>
        </p:nvSpPr>
        <p:spPr>
          <a:xfrm>
            <a:off x="5886450" y="4797425"/>
            <a:ext cx="2430463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Cái điện thoại kia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21"/>
          <p:cNvSpPr txBox="1"/>
          <p:nvPr/>
        </p:nvSpPr>
        <p:spPr>
          <a:xfrm>
            <a:off x="4787900" y="5186363"/>
            <a:ext cx="4176713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あの　でんわ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2"/>
          <p:cNvSpPr txBox="1"/>
          <p:nvPr/>
        </p:nvSpPr>
        <p:spPr>
          <a:xfrm>
            <a:off x="3497340" y="740088"/>
            <a:ext cx="2592388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Cái này </a:t>
            </a: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là của tôi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2"/>
          <p:cNvSpPr txBox="1"/>
          <p:nvPr/>
        </p:nvSpPr>
        <p:spPr>
          <a:xfrm>
            <a:off x="3497340" y="2125976"/>
            <a:ext cx="4608513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Cái quyển sách này </a:t>
            </a: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là của tôi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2"/>
          <p:cNvSpPr txBox="1"/>
          <p:nvPr/>
        </p:nvSpPr>
        <p:spPr>
          <a:xfrm>
            <a:off x="1986040" y="1113151"/>
            <a:ext cx="5616575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これ</a:t>
            </a: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　わたしのです。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22"/>
          <p:cNvSpPr txBox="1"/>
          <p:nvPr/>
        </p:nvSpPr>
        <p:spPr>
          <a:xfrm>
            <a:off x="1986040" y="2495863"/>
            <a:ext cx="6408738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このほん</a:t>
            </a: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　わたしのです。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22"/>
          <p:cNvSpPr/>
          <p:nvPr/>
        </p:nvSpPr>
        <p:spPr>
          <a:xfrm>
            <a:off x="2201940" y="1113151"/>
            <a:ext cx="1008063" cy="647700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3" name="Google Shape;493;p22"/>
          <p:cNvSpPr/>
          <p:nvPr/>
        </p:nvSpPr>
        <p:spPr>
          <a:xfrm>
            <a:off x="2219403" y="2492688"/>
            <a:ext cx="1854200" cy="647700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4" name="Google Shape;494;p22"/>
          <p:cNvSpPr/>
          <p:nvPr/>
        </p:nvSpPr>
        <p:spPr>
          <a:xfrm>
            <a:off x="2489278" y="1838638"/>
            <a:ext cx="431800" cy="58261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5" name="Google Shape;495;p22"/>
          <p:cNvSpPr txBox="1"/>
          <p:nvPr/>
        </p:nvSpPr>
        <p:spPr>
          <a:xfrm>
            <a:off x="3352878" y="3413438"/>
            <a:ext cx="4608512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 err="1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Cái</a:t>
            </a:r>
            <a:r>
              <a:rPr lang="en-US" sz="1800" b="0" i="0" u="none" strike="noStrike" cap="none" dirty="0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máy</a:t>
            </a:r>
            <a:r>
              <a:rPr lang="en-US" sz="1800" b="0" i="0" u="none" strike="noStrike" cap="none" dirty="0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ảnh</a:t>
            </a:r>
            <a:r>
              <a:rPr lang="en-US" sz="1800" b="0" i="0" u="none" strike="noStrike" cap="none" dirty="0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dirty="0" err="1">
                <a:solidFill>
                  <a:srgbClr val="FAF0D2"/>
                </a:solidFill>
              </a:rPr>
              <a:t>đó</a:t>
            </a:r>
            <a:r>
              <a:rPr lang="en-US" sz="1800" b="0" i="0" u="none" strike="noStrike" cap="none" dirty="0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ai?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22"/>
          <p:cNvSpPr txBox="1"/>
          <p:nvPr/>
        </p:nvSpPr>
        <p:spPr>
          <a:xfrm>
            <a:off x="1841578" y="3783326"/>
            <a:ext cx="6911975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そのカメラ</a:t>
            </a: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　だれのですか。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22"/>
          <p:cNvSpPr txBox="1"/>
          <p:nvPr/>
        </p:nvSpPr>
        <p:spPr>
          <a:xfrm>
            <a:off x="3335415" y="4564376"/>
            <a:ext cx="4608513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Cái chìa khóa đó </a:t>
            </a: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không phải là của tôi.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22"/>
          <p:cNvSpPr txBox="1"/>
          <p:nvPr/>
        </p:nvSpPr>
        <p:spPr>
          <a:xfrm>
            <a:off x="904953" y="4934263"/>
            <a:ext cx="8569325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あのかぎ</a:t>
            </a: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わたしのでは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ありません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22"/>
          <p:cNvSpPr/>
          <p:nvPr/>
        </p:nvSpPr>
        <p:spPr>
          <a:xfrm>
            <a:off x="2027315" y="3776976"/>
            <a:ext cx="2376488" cy="647700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0" name="Google Shape;500;p22"/>
          <p:cNvSpPr/>
          <p:nvPr/>
        </p:nvSpPr>
        <p:spPr>
          <a:xfrm>
            <a:off x="789065" y="4927913"/>
            <a:ext cx="1944688" cy="647700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3"/>
          <p:cNvSpPr txBox="1"/>
          <p:nvPr/>
        </p:nvSpPr>
        <p:spPr>
          <a:xfrm rot="-258079">
            <a:off x="1086529" y="937250"/>
            <a:ext cx="2057400" cy="769938"/>
          </a:xfrm>
          <a:prstGeom prst="rect">
            <a:avLst/>
          </a:prstGeom>
          <a:solidFill>
            <a:schemeClr val="accent3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いくら</a:t>
            </a:r>
            <a:endParaRPr sz="4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23"/>
          <p:cNvSpPr/>
          <p:nvPr/>
        </p:nvSpPr>
        <p:spPr>
          <a:xfrm>
            <a:off x="2743200" y="76200"/>
            <a:ext cx="2209800" cy="685800"/>
          </a:xfrm>
          <a:prstGeom prst="cloudCallout">
            <a:avLst>
              <a:gd name="adj1" fmla="val -56695"/>
              <a:gd name="adj2" fmla="val 58056"/>
            </a:avLst>
          </a:prstGeom>
          <a:solidFill>
            <a:schemeClr val="l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Từ để hỏi</a:t>
            </a: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07" name="Google Shape;507;p23"/>
          <p:cNvSpPr txBox="1"/>
          <p:nvPr/>
        </p:nvSpPr>
        <p:spPr>
          <a:xfrm>
            <a:off x="4198495" y="1091237"/>
            <a:ext cx="28194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How much…?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23"/>
          <p:cNvSpPr txBox="1"/>
          <p:nvPr/>
        </p:nvSpPr>
        <p:spPr>
          <a:xfrm>
            <a:off x="1996190" y="2294055"/>
            <a:ext cx="6400800" cy="769938"/>
          </a:xfrm>
          <a:prstGeom prst="rect">
            <a:avLst/>
          </a:prstGeom>
          <a:solidFill>
            <a:schemeClr val="accent1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～</a:t>
            </a: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いくらですか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3"/>
          <p:cNvSpPr txBox="1"/>
          <p:nvPr/>
        </p:nvSpPr>
        <p:spPr>
          <a:xfrm>
            <a:off x="2362200" y="3581400"/>
            <a:ext cx="4724400" cy="76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…～</a:t>
            </a: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円です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23"/>
          <p:cNvSpPr txBox="1"/>
          <p:nvPr/>
        </p:nvSpPr>
        <p:spPr>
          <a:xfrm>
            <a:off x="4114800" y="3352800"/>
            <a:ext cx="838200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えん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23"/>
          <p:cNvSpPr txBox="1"/>
          <p:nvPr/>
        </p:nvSpPr>
        <p:spPr>
          <a:xfrm>
            <a:off x="2362200" y="4495800"/>
            <a:ext cx="4724400" cy="76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…～ドルです。</a:t>
            </a:r>
            <a:endParaRPr sz="4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3"/>
          <p:cNvSpPr txBox="1"/>
          <p:nvPr/>
        </p:nvSpPr>
        <p:spPr>
          <a:xfrm>
            <a:off x="2362200" y="5402263"/>
            <a:ext cx="4724400" cy="769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…～</a:t>
            </a:r>
            <a:r>
              <a:rPr lang="en-US" sz="4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ドンです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2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/>
              <a:t>SỐ ĐẾM HÀNG TRĂM</a:t>
            </a:r>
            <a:endParaRPr/>
          </a:p>
        </p:txBody>
      </p:sp>
      <p:graphicFrame>
        <p:nvGraphicFramePr>
          <p:cNvPr id="518" name="Google Shape;518;p62"/>
          <p:cNvGraphicFramePr/>
          <p:nvPr>
            <p:extLst>
              <p:ext uri="{D42A27DB-BD31-4B8C-83A1-F6EECF244321}">
                <p14:modId xmlns:p14="http://schemas.microsoft.com/office/powerpoint/2010/main" val="838771092"/>
              </p:ext>
            </p:extLst>
          </p:nvPr>
        </p:nvGraphicFramePr>
        <p:xfrm>
          <a:off x="581025" y="2181225"/>
          <a:ext cx="11029950" cy="3708500"/>
        </p:xfrm>
        <a:graphic>
          <a:graphicData uri="http://schemas.openxmlformats.org/drawingml/2006/table">
            <a:tbl>
              <a:tblPr firstRow="1" bandRow="1">
                <a:noFill/>
                <a:tableStyleId>{4BDD964C-42DA-4F29-A0A8-A7E100255CBF}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100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ひゃく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200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にひゃく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highlight>
                            <a:srgbClr val="FFFF00"/>
                          </a:highlight>
                        </a:rPr>
                        <a:t>300</a:t>
                      </a:r>
                      <a:endParaRPr sz="1400" u="none" strike="noStrike" cap="none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さんびゃく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400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よんひゃく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500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ごひゃく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highlight>
                            <a:srgbClr val="FFFF00"/>
                          </a:highlight>
                        </a:rPr>
                        <a:t>600</a:t>
                      </a:r>
                      <a:endParaRPr sz="1400" u="none" strike="noStrike" cap="none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ろっぴゃく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/>
                        <a:t>700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ななひゃく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highlight>
                            <a:srgbClr val="FFFF00"/>
                          </a:highlight>
                        </a:rPr>
                        <a:t>800</a:t>
                      </a:r>
                      <a:endParaRPr sz="1400" u="none" strike="noStrike" cap="none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はっぴゃく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900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きゅうひゃく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/>
              <a:t>Số đếm hàng nghìn</a:t>
            </a:r>
            <a:endParaRPr/>
          </a:p>
        </p:txBody>
      </p:sp>
      <p:graphicFrame>
        <p:nvGraphicFramePr>
          <p:cNvPr id="524" name="Google Shape;524;p63"/>
          <p:cNvGraphicFramePr/>
          <p:nvPr>
            <p:extLst>
              <p:ext uri="{D42A27DB-BD31-4B8C-83A1-F6EECF244321}">
                <p14:modId xmlns:p14="http://schemas.microsoft.com/office/powerpoint/2010/main" val="2668850059"/>
              </p:ext>
            </p:extLst>
          </p:nvPr>
        </p:nvGraphicFramePr>
        <p:xfrm>
          <a:off x="581025" y="2181225"/>
          <a:ext cx="11029950" cy="3708500"/>
        </p:xfrm>
        <a:graphic>
          <a:graphicData uri="http://schemas.openxmlformats.org/drawingml/2006/table">
            <a:tbl>
              <a:tblPr firstRow="1" bandRow="1">
                <a:noFill/>
                <a:tableStyleId>{4BDD964C-42DA-4F29-A0A8-A7E100255CBF}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1000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せん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2000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にせん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highlight>
                            <a:srgbClr val="FFFF00"/>
                          </a:highlight>
                        </a:rPr>
                        <a:t>3000</a:t>
                      </a:r>
                      <a:endParaRPr sz="1400" u="none" strike="noStrike" cap="none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さんぜん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4000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よんせん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5000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ごせん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6000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ろくせん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/>
                        <a:t>7000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ななせん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highlight>
                            <a:srgbClr val="FFFF00"/>
                          </a:highlight>
                        </a:rPr>
                        <a:t>8000</a:t>
                      </a:r>
                      <a:endParaRPr sz="1400" u="none" strike="noStrike" cap="none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はっせん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9000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きゅうせん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4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/>
              <a:t>ĐẾM HÀNG CHỤC NGHÌN </a:t>
            </a:r>
            <a:endParaRPr/>
          </a:p>
        </p:txBody>
      </p:sp>
      <p:graphicFrame>
        <p:nvGraphicFramePr>
          <p:cNvPr id="530" name="Google Shape;530;p64"/>
          <p:cNvGraphicFramePr/>
          <p:nvPr/>
        </p:nvGraphicFramePr>
        <p:xfrm>
          <a:off x="581025" y="2181225"/>
          <a:ext cx="11029950" cy="4450200"/>
        </p:xfrm>
        <a:graphic>
          <a:graphicData uri="http://schemas.openxmlformats.org/drawingml/2006/table">
            <a:tbl>
              <a:tblPr firstRow="1" bandRow="1">
                <a:noFill/>
                <a:tableStyleId>{4BDD964C-42DA-4F29-A0A8-A7E100255CBF}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1.0000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いちまん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2.0000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にまん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3.0000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さんまん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4.0000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よんまん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5.0000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ごまん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6.0000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ろくまん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7.0000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ななまん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8.0000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はちまん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9.0000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きゅうまん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10.0000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じゅうまん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100.0000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ひゃくまん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81971" y="2219956"/>
            <a:ext cx="4979129" cy="3992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70577" y="2219956"/>
            <a:ext cx="4751452" cy="3771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88705" y="2221587"/>
            <a:ext cx="4789145" cy="3884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2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572536" y="2169264"/>
            <a:ext cx="5288564" cy="3933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2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65221" y="2060260"/>
            <a:ext cx="5162164" cy="3880934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24"/>
          <p:cNvSpPr/>
          <p:nvPr/>
        </p:nvSpPr>
        <p:spPr>
          <a:xfrm>
            <a:off x="849442" y="774699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OVERVIEW</a:t>
            </a:r>
            <a:endParaRPr sz="5400" b="0" i="0" u="none" strike="noStrike" cap="none">
              <a:solidFill>
                <a:schemeClr val="lt1"/>
              </a:solidFill>
              <a:latin typeface="Aharoni"/>
              <a:ea typeface="Aharoni"/>
              <a:cs typeface="Aharoni"/>
              <a:sym typeface="Aharoni"/>
            </a:endParaRPr>
          </a:p>
        </p:txBody>
      </p:sp>
      <p:sp>
        <p:nvSpPr>
          <p:cNvPr id="541" name="Google Shape;541;p24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25"/>
          <p:cNvSpPr/>
          <p:nvPr/>
        </p:nvSpPr>
        <p:spPr>
          <a:xfrm>
            <a:off x="2656782" y="718319"/>
            <a:ext cx="6169718" cy="115486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9BCA6"/>
              </a:gs>
              <a:gs pos="100000">
                <a:srgbClr val="528A73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第２課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25"/>
          <p:cNvSpPr/>
          <p:nvPr/>
        </p:nvSpPr>
        <p:spPr>
          <a:xfrm>
            <a:off x="585024" y="2139012"/>
            <a:ext cx="10313234" cy="346210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lang="en-US" sz="1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レストラン</a:t>
            </a:r>
            <a:endParaRPr sz="5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25"/>
          <p:cNvSpPr/>
          <p:nvPr/>
        </p:nvSpPr>
        <p:spPr>
          <a:xfrm rot="-584030">
            <a:off x="9179891" y="4776364"/>
            <a:ext cx="2562832" cy="12700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1313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パート</a:t>
            </a:r>
            <a:endParaRPr sz="36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25"/>
          <p:cNvSpPr/>
          <p:nvPr/>
        </p:nvSpPr>
        <p:spPr>
          <a:xfrm>
            <a:off x="10680700" y="4992264"/>
            <a:ext cx="838200" cy="838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6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0" name="Google Shape;550;p25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6"/>
          <p:cNvSpPr txBox="1"/>
          <p:nvPr/>
        </p:nvSpPr>
        <p:spPr>
          <a:xfrm>
            <a:off x="609631" y="609599"/>
            <a:ext cx="76962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</a:t>
            </a:r>
            <a:r>
              <a:rPr lang="en-US" sz="4000" b="0" i="0" u="none" strike="noStrike" cap="none">
                <a:solidFill>
                  <a:srgbClr val="EC5453"/>
                </a:solidFill>
                <a:latin typeface="Arial"/>
                <a:ea typeface="Arial"/>
                <a:cs typeface="Arial"/>
                <a:sym typeface="Arial"/>
              </a:rPr>
              <a:t>けいたいでんわ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6"/>
          <p:cNvSpPr/>
          <p:nvPr/>
        </p:nvSpPr>
        <p:spPr>
          <a:xfrm rot="185230">
            <a:off x="8908755" y="4581124"/>
            <a:ext cx="3223793" cy="2046443"/>
          </a:xfrm>
          <a:prstGeom prst="cloudCallout">
            <a:avLst>
              <a:gd name="adj1" fmla="val -165193"/>
              <a:gd name="adj2" fmla="val -40295"/>
            </a:avLst>
          </a:prstGeom>
          <a:solidFill>
            <a:schemeClr val="l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Trợ từ～の thể hiện nguồn gốc, xuất xứ của đồ vật</a:t>
            </a: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57" name="Google Shape;55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417139">
            <a:off x="8547101" y="472281"/>
            <a:ext cx="1395516" cy="2097087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26"/>
          <p:cNvSpPr txBox="1"/>
          <p:nvPr/>
        </p:nvSpPr>
        <p:spPr>
          <a:xfrm>
            <a:off x="609631" y="1295400"/>
            <a:ext cx="76962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</a:t>
            </a:r>
            <a:r>
              <a:rPr lang="en-US" sz="4000" b="0" i="0" u="none" strike="noStrike" cap="none">
                <a:solidFill>
                  <a:srgbClr val="FAF0D2"/>
                </a:solidFill>
                <a:latin typeface="Arial"/>
                <a:ea typeface="Arial"/>
                <a:cs typeface="Arial"/>
                <a:sym typeface="Arial"/>
              </a:rPr>
              <a:t>スマートフォン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26"/>
          <p:cNvSpPr txBox="1"/>
          <p:nvPr/>
        </p:nvSpPr>
        <p:spPr>
          <a:xfrm>
            <a:off x="368329" y="2629382"/>
            <a:ext cx="1031236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わたしの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けいたいでんわです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26"/>
          <p:cNvSpPr txBox="1"/>
          <p:nvPr/>
        </p:nvSpPr>
        <p:spPr>
          <a:xfrm>
            <a:off x="268578" y="3778200"/>
            <a:ext cx="1031236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Samsungの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けいたいでんわです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26"/>
          <p:cNvSpPr txBox="1"/>
          <p:nvPr/>
        </p:nvSpPr>
        <p:spPr>
          <a:xfrm>
            <a:off x="368331" y="4975917"/>
            <a:ext cx="1031236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韓国の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けいたいでんわです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26"/>
          <p:cNvSpPr/>
          <p:nvPr/>
        </p:nvSpPr>
        <p:spPr>
          <a:xfrm>
            <a:off x="2349500" y="2536347"/>
            <a:ext cx="2324100" cy="838466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3" name="Google Shape;563;p26"/>
          <p:cNvSpPr/>
          <p:nvPr/>
        </p:nvSpPr>
        <p:spPr>
          <a:xfrm>
            <a:off x="2262644" y="3686524"/>
            <a:ext cx="3340134" cy="838466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4" name="Google Shape;564;p26"/>
          <p:cNvSpPr/>
          <p:nvPr/>
        </p:nvSpPr>
        <p:spPr>
          <a:xfrm>
            <a:off x="2349500" y="4877248"/>
            <a:ext cx="1816100" cy="838466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5" name="Google Shape;565;p26"/>
          <p:cNvSpPr/>
          <p:nvPr/>
        </p:nvSpPr>
        <p:spPr>
          <a:xfrm>
            <a:off x="3962400" y="2425700"/>
            <a:ext cx="711200" cy="1054100"/>
          </a:xfrm>
          <a:prstGeom prst="ellipse">
            <a:avLst/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6" name="Google Shape;566;p26"/>
          <p:cNvSpPr/>
          <p:nvPr/>
        </p:nvSpPr>
        <p:spPr>
          <a:xfrm>
            <a:off x="4739144" y="3690793"/>
            <a:ext cx="711200" cy="1054100"/>
          </a:xfrm>
          <a:prstGeom prst="ellipse">
            <a:avLst/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7" name="Google Shape;567;p26"/>
          <p:cNvSpPr/>
          <p:nvPr/>
        </p:nvSpPr>
        <p:spPr>
          <a:xfrm>
            <a:off x="3454400" y="4802810"/>
            <a:ext cx="711200" cy="1054100"/>
          </a:xfrm>
          <a:prstGeom prst="ellipse">
            <a:avLst/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8" name="Google Shape;568;p26"/>
          <p:cNvSpPr/>
          <p:nvPr/>
        </p:nvSpPr>
        <p:spPr>
          <a:xfrm rot="229045">
            <a:off x="6472236" y="1759125"/>
            <a:ext cx="2432050" cy="1466850"/>
          </a:xfrm>
          <a:prstGeom prst="wedgeEllipseCallout">
            <a:avLst>
              <a:gd name="adj1" fmla="val -104711"/>
              <a:gd name="adj2" fmla="val 30382"/>
            </a:avLst>
          </a:prstGeom>
          <a:gradFill>
            <a:gsLst>
              <a:gs pos="0">
                <a:srgbClr val="E6CDCD"/>
              </a:gs>
              <a:gs pos="100000">
                <a:srgbClr val="BF6564"/>
              </a:gs>
            </a:gsLst>
            <a:lin ang="5400000" scaled="0"/>
          </a:grad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9" name="Google Shape;569;p26"/>
          <p:cNvSpPr/>
          <p:nvPr/>
        </p:nvSpPr>
        <p:spPr>
          <a:xfrm rot="229045">
            <a:off x="6461124" y="1759125"/>
            <a:ext cx="2432050" cy="1466850"/>
          </a:xfrm>
          <a:prstGeom prst="wedgeEllipseCallout">
            <a:avLst>
              <a:gd name="adj1" fmla="val -98254"/>
              <a:gd name="adj2" fmla="val 130481"/>
            </a:avLst>
          </a:prstGeom>
          <a:gradFill>
            <a:gsLst>
              <a:gs pos="0">
                <a:srgbClr val="E6CDCD"/>
              </a:gs>
              <a:gs pos="100000">
                <a:srgbClr val="BF6564"/>
              </a:gs>
            </a:gsLst>
            <a:lin ang="5400000" scaled="0"/>
          </a:grad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0" name="Google Shape;570;p26"/>
          <p:cNvSpPr/>
          <p:nvPr/>
        </p:nvSpPr>
        <p:spPr>
          <a:xfrm rot="418885">
            <a:off x="6461124" y="1759125"/>
            <a:ext cx="2432050" cy="1466850"/>
          </a:xfrm>
          <a:prstGeom prst="wedgeEllipseCallout">
            <a:avLst>
              <a:gd name="adj1" fmla="val -103803"/>
              <a:gd name="adj2" fmla="val 233984"/>
            </a:avLst>
          </a:prstGeom>
          <a:gradFill>
            <a:gsLst>
              <a:gs pos="0">
                <a:srgbClr val="E6CDCD"/>
              </a:gs>
              <a:gs pos="100000">
                <a:srgbClr val="BF6564"/>
              </a:gs>
            </a:gsLst>
            <a:lin ang="5400000" scaled="0"/>
          </a:grad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どこの</a:t>
            </a:r>
            <a:endParaRPr sz="4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1" name="Google Shape;571;p26"/>
          <p:cNvSpPr txBox="1"/>
          <p:nvPr/>
        </p:nvSpPr>
        <p:spPr>
          <a:xfrm>
            <a:off x="2402965" y="4774158"/>
            <a:ext cx="40537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かんこく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"/>
          <p:cNvSpPr/>
          <p:nvPr/>
        </p:nvSpPr>
        <p:spPr>
          <a:xfrm>
            <a:off x="609600" y="711200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Expression with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PLACES &amp; POSITIONS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"/>
          <p:cNvSpPr/>
          <p:nvPr/>
        </p:nvSpPr>
        <p:spPr>
          <a:xfrm>
            <a:off x="6159500" y="86995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"/>
          <p:cNvSpPr/>
          <p:nvPr/>
        </p:nvSpPr>
        <p:spPr>
          <a:xfrm>
            <a:off x="7366000" y="86995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"/>
          <p:cNvSpPr/>
          <p:nvPr/>
        </p:nvSpPr>
        <p:spPr>
          <a:xfrm>
            <a:off x="8572500" y="869950"/>
            <a:ext cx="14224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あそこ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"/>
          <p:cNvSpPr/>
          <p:nvPr/>
        </p:nvSpPr>
        <p:spPr>
          <a:xfrm>
            <a:off x="6172200" y="88900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"/>
          <p:cNvSpPr/>
          <p:nvPr/>
        </p:nvSpPr>
        <p:spPr>
          <a:xfrm>
            <a:off x="7378700" y="88900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"/>
          <p:cNvSpPr/>
          <p:nvPr/>
        </p:nvSpPr>
        <p:spPr>
          <a:xfrm>
            <a:off x="8585200" y="889000"/>
            <a:ext cx="14224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あそこ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"/>
          <p:cNvSpPr txBox="1"/>
          <p:nvPr/>
        </p:nvSpPr>
        <p:spPr>
          <a:xfrm>
            <a:off x="1490597" y="2292263"/>
            <a:ext cx="876821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3" name="Google Shape;173;p3"/>
          <p:cNvGraphicFramePr/>
          <p:nvPr/>
        </p:nvGraphicFramePr>
        <p:xfrm>
          <a:off x="1869335" y="2419264"/>
          <a:ext cx="8811350" cy="3727575"/>
        </p:xfrm>
        <a:graphic>
          <a:graphicData uri="http://schemas.openxmlformats.org/drawingml/2006/table">
            <a:tbl>
              <a:tblPr firstRow="1" bandRow="1">
                <a:noFill/>
                <a:tableStyleId>{4BDD964C-42DA-4F29-A0A8-A7E100255CBF}</a:tableStyleId>
              </a:tblPr>
              <a:tblGrid>
                <a:gridCol w="2709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2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2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Danh từ chỉ vị trí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Nghĩa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Cách dùng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1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ここ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、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こちら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(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lịch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sự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hơn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ここ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）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Ở đây, ở đằng này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Chỉ chỗ của người nói. (Trong phạm vi của người nói).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1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そこ、そちら　(lịch sự hơn そこ）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Ở đó, ở phía đó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Chỉ chỗ của người nghe. (Trong phạm vi của người nghe, xa người nói).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1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あそこ、あちら　(lịch sự hơn あそこ）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Ở đằng kia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Chỉ nơi xa cả hai người.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2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どこ、　どっち、　どちら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Ở đâu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Là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câu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hỏi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vị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trí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27"/>
          <p:cNvSpPr txBox="1"/>
          <p:nvPr/>
        </p:nvSpPr>
        <p:spPr>
          <a:xfrm>
            <a:off x="1972420" y="1650197"/>
            <a:ext cx="5802211" cy="7080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どこのNですか。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7"/>
          <p:cNvSpPr txBox="1"/>
          <p:nvPr/>
        </p:nvSpPr>
        <p:spPr>
          <a:xfrm>
            <a:off x="621968" y="4195882"/>
            <a:ext cx="8660510" cy="70788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</a:t>
            </a:r>
            <a:r>
              <a:rPr lang="en-US" sz="4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Tên đất nước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の　(N)です。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27"/>
          <p:cNvSpPr txBox="1"/>
          <p:nvPr/>
        </p:nvSpPr>
        <p:spPr>
          <a:xfrm>
            <a:off x="222730" y="252185"/>
            <a:ext cx="9888662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Hỏi xuất xứ của đồ vật</a:t>
            </a:r>
            <a:endParaRPr sz="4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9" name="Google Shape;579;p27"/>
          <p:cNvSpPr/>
          <p:nvPr/>
        </p:nvSpPr>
        <p:spPr>
          <a:xfrm>
            <a:off x="4596318" y="2941162"/>
            <a:ext cx="355905" cy="6717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4" name="Google Shape;584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5924">
            <a:off x="8648700" y="177800"/>
            <a:ext cx="16764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29"/>
          <p:cNvSpPr txBox="1"/>
          <p:nvPr/>
        </p:nvSpPr>
        <p:spPr>
          <a:xfrm>
            <a:off x="0" y="612773"/>
            <a:ext cx="1854169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ざっし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29"/>
          <p:cNvSpPr txBox="1"/>
          <p:nvPr/>
        </p:nvSpPr>
        <p:spPr>
          <a:xfrm>
            <a:off x="4028980" y="1305641"/>
            <a:ext cx="402586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コンピューター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29"/>
          <p:cNvSpPr txBox="1"/>
          <p:nvPr/>
        </p:nvSpPr>
        <p:spPr>
          <a:xfrm>
            <a:off x="4248112" y="618977"/>
            <a:ext cx="326385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ベトナム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29"/>
          <p:cNvSpPr/>
          <p:nvPr/>
        </p:nvSpPr>
        <p:spPr>
          <a:xfrm rot="-400617">
            <a:off x="10252346" y="71765"/>
            <a:ext cx="1274225" cy="681901"/>
          </a:xfrm>
          <a:prstGeom prst="flowChartPunchedTape">
            <a:avLst/>
          </a:prstGeom>
          <a:gradFill>
            <a:gsLst>
              <a:gs pos="0">
                <a:srgbClr val="E3D6E2"/>
              </a:gs>
              <a:gs pos="100000">
                <a:srgbClr val="B387B1"/>
              </a:gs>
            </a:gsLst>
            <a:lin ang="5400000" scaled="0"/>
          </a:gradFill>
          <a:ln w="95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1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Teacher’s</a:t>
            </a:r>
            <a:endParaRPr sz="1800" b="0" i="1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9" name="Google Shape;589;p29"/>
          <p:cNvSpPr txBox="1"/>
          <p:nvPr/>
        </p:nvSpPr>
        <p:spPr>
          <a:xfrm>
            <a:off x="2038355" y="612912"/>
            <a:ext cx="2870202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せんせい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29"/>
          <p:cNvSpPr txBox="1"/>
          <p:nvPr/>
        </p:nvSpPr>
        <p:spPr>
          <a:xfrm>
            <a:off x="482600" y="2217453"/>
            <a:ext cx="5802211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ざっしです。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29"/>
          <p:cNvSpPr txBox="1"/>
          <p:nvPr/>
        </p:nvSpPr>
        <p:spPr>
          <a:xfrm>
            <a:off x="488965" y="3131853"/>
            <a:ext cx="828665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せんせいの　ざっしです。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29"/>
          <p:cNvSpPr txBox="1"/>
          <p:nvPr/>
        </p:nvSpPr>
        <p:spPr>
          <a:xfrm>
            <a:off x="488965" y="4083647"/>
            <a:ext cx="828665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ベトナムの　ざっしです。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29"/>
          <p:cNvSpPr txBox="1"/>
          <p:nvPr/>
        </p:nvSpPr>
        <p:spPr>
          <a:xfrm>
            <a:off x="488964" y="5035441"/>
            <a:ext cx="921383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ベトナムごの　ざっしです。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29"/>
          <p:cNvSpPr txBox="1"/>
          <p:nvPr/>
        </p:nvSpPr>
        <p:spPr>
          <a:xfrm>
            <a:off x="488964" y="5949702"/>
            <a:ext cx="1026793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コンピューターの　ざっしです。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29"/>
          <p:cNvSpPr txBox="1"/>
          <p:nvPr/>
        </p:nvSpPr>
        <p:spPr>
          <a:xfrm>
            <a:off x="739003" y="1304347"/>
            <a:ext cx="326385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ベトナムご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29"/>
          <p:cNvSpPr/>
          <p:nvPr/>
        </p:nvSpPr>
        <p:spPr>
          <a:xfrm rot="185230">
            <a:off x="8908755" y="4581124"/>
            <a:ext cx="3223793" cy="2046443"/>
          </a:xfrm>
          <a:prstGeom prst="cloudCallout">
            <a:avLst>
              <a:gd name="adj1" fmla="val -143476"/>
              <a:gd name="adj2" fmla="val 6336"/>
            </a:avLst>
          </a:prstGeom>
          <a:solidFill>
            <a:schemeClr val="l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Trợ từ～の thể hiện thuộc tính, chủng loại, lĩnh vực của đối tượng</a:t>
            </a: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97" name="Google Shape;597;p29"/>
          <p:cNvSpPr/>
          <p:nvPr/>
        </p:nvSpPr>
        <p:spPr>
          <a:xfrm>
            <a:off x="2584456" y="4997908"/>
            <a:ext cx="3130543" cy="838466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8" name="Google Shape;598;p29"/>
          <p:cNvSpPr/>
          <p:nvPr/>
        </p:nvSpPr>
        <p:spPr>
          <a:xfrm>
            <a:off x="5048256" y="4862334"/>
            <a:ext cx="711200" cy="1054100"/>
          </a:xfrm>
          <a:prstGeom prst="ellipse">
            <a:avLst/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9" name="Google Shape;599;p29"/>
          <p:cNvSpPr/>
          <p:nvPr/>
        </p:nvSpPr>
        <p:spPr>
          <a:xfrm>
            <a:off x="2584456" y="5922769"/>
            <a:ext cx="4184643" cy="838466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0" name="Google Shape;600;p29"/>
          <p:cNvSpPr/>
          <p:nvPr/>
        </p:nvSpPr>
        <p:spPr>
          <a:xfrm>
            <a:off x="6070598" y="5780860"/>
            <a:ext cx="711200" cy="1054100"/>
          </a:xfrm>
          <a:prstGeom prst="ellipse">
            <a:avLst/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1" name="Google Shape;601;p29"/>
          <p:cNvSpPr/>
          <p:nvPr/>
        </p:nvSpPr>
        <p:spPr>
          <a:xfrm rot="229045">
            <a:off x="8486774" y="2381384"/>
            <a:ext cx="2432050" cy="1466850"/>
          </a:xfrm>
          <a:prstGeom prst="wedgeEllipseCallout">
            <a:avLst>
              <a:gd name="adj1" fmla="val -155324"/>
              <a:gd name="adj2" fmla="val 155885"/>
            </a:avLst>
          </a:prstGeom>
          <a:gradFill>
            <a:gsLst>
              <a:gs pos="0">
                <a:srgbClr val="E6CDCD"/>
              </a:gs>
              <a:gs pos="100000">
                <a:srgbClr val="BF6564"/>
              </a:gs>
            </a:gsLst>
            <a:lin ang="5400000" scaled="0"/>
          </a:grad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2" name="Google Shape;602;p29"/>
          <p:cNvSpPr/>
          <p:nvPr/>
        </p:nvSpPr>
        <p:spPr>
          <a:xfrm rot="418885">
            <a:off x="8486774" y="2381384"/>
            <a:ext cx="2432050" cy="1466850"/>
          </a:xfrm>
          <a:prstGeom prst="wedgeEllipseCallout">
            <a:avLst>
              <a:gd name="adj1" fmla="val -103803"/>
              <a:gd name="adj2" fmla="val 233984"/>
            </a:avLst>
          </a:prstGeom>
          <a:gradFill>
            <a:gsLst>
              <a:gs pos="0">
                <a:srgbClr val="E6CDCD"/>
              </a:gs>
              <a:gs pos="100000">
                <a:srgbClr val="BF6564"/>
              </a:gs>
            </a:gsLst>
            <a:lin ang="5400000" scaled="0"/>
          </a:grad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なんの</a:t>
            </a:r>
            <a:endParaRPr sz="4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30"/>
          <p:cNvSpPr txBox="1"/>
          <p:nvPr/>
        </p:nvSpPr>
        <p:spPr>
          <a:xfrm>
            <a:off x="559256" y="1594026"/>
            <a:ext cx="6000332" cy="7080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なんのNですか。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30"/>
          <p:cNvSpPr txBox="1"/>
          <p:nvPr/>
        </p:nvSpPr>
        <p:spPr>
          <a:xfrm>
            <a:off x="488965" y="3131853"/>
            <a:ext cx="6070623" cy="70788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～の　Nです。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30"/>
          <p:cNvSpPr txBox="1"/>
          <p:nvPr/>
        </p:nvSpPr>
        <p:spPr>
          <a:xfrm>
            <a:off x="907161" y="285038"/>
            <a:ext cx="7837131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N1のN2:　 chỉ nội dung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30"/>
          <p:cNvSpPr/>
          <p:nvPr/>
        </p:nvSpPr>
        <p:spPr>
          <a:xfrm>
            <a:off x="2967693" y="2460073"/>
            <a:ext cx="355905" cy="6717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1" name="Google Shape;611;p30"/>
          <p:cNvSpPr txBox="1"/>
          <p:nvPr/>
        </p:nvSpPr>
        <p:spPr>
          <a:xfrm>
            <a:off x="559256" y="4669541"/>
            <a:ext cx="6159120" cy="70788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　日本語の本です。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2"/>
          <p:cNvSpPr/>
          <p:nvPr/>
        </p:nvSpPr>
        <p:spPr>
          <a:xfrm>
            <a:off x="2303132" y="3907082"/>
            <a:ext cx="2912152" cy="114243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Ở tầng 4 ạ.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17" name="Google Shape;617;p32"/>
          <p:cNvSpPr/>
          <p:nvPr/>
        </p:nvSpPr>
        <p:spPr>
          <a:xfrm>
            <a:off x="2294848" y="5323396"/>
            <a:ext cx="3648647" cy="114243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Thế à. Xin cảm ơn.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18" name="Google Shape;618;p32"/>
          <p:cNvSpPr/>
          <p:nvPr/>
        </p:nvSpPr>
        <p:spPr>
          <a:xfrm>
            <a:off x="2316292" y="2540705"/>
            <a:ext cx="9277559" cy="114243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Xin lỗi, cho tôi hỏi, gian hàng Sakai Denki ở tầng mấy ạ?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19" name="Google Shape;619;p32"/>
          <p:cNvSpPr/>
          <p:nvPr/>
        </p:nvSpPr>
        <p:spPr>
          <a:xfrm>
            <a:off x="849442" y="774699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LET’S PRACTICE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32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1" name="Google Shape;621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0920">
            <a:off x="7039417" y="573086"/>
            <a:ext cx="31242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32"/>
          <p:cNvSpPr/>
          <p:nvPr/>
        </p:nvSpPr>
        <p:spPr>
          <a:xfrm rot="-338754">
            <a:off x="649624" y="1971886"/>
            <a:ext cx="4093674" cy="58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7098AB"/>
              </a:gs>
              <a:gs pos="100000">
                <a:srgbClr val="43697A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インフォメーションで</a:t>
            </a:r>
            <a:endParaRPr sz="3200" b="1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23" name="Google Shape;623;p32"/>
          <p:cNvSpPr/>
          <p:nvPr/>
        </p:nvSpPr>
        <p:spPr>
          <a:xfrm>
            <a:off x="2316292" y="2553269"/>
            <a:ext cx="9380408" cy="1142431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すみません、サカイ電気は何階ですか。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32"/>
          <p:cNvSpPr/>
          <p:nvPr/>
        </p:nvSpPr>
        <p:spPr>
          <a:xfrm>
            <a:off x="1262192" y="2555980"/>
            <a:ext cx="876300" cy="1127156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5" name="Google Shape;625;p32"/>
          <p:cNvSpPr/>
          <p:nvPr/>
        </p:nvSpPr>
        <p:spPr>
          <a:xfrm>
            <a:off x="2303132" y="3889921"/>
            <a:ext cx="3080167" cy="1176754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４階です。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32"/>
          <p:cNvSpPr/>
          <p:nvPr/>
        </p:nvSpPr>
        <p:spPr>
          <a:xfrm>
            <a:off x="1262192" y="3889921"/>
            <a:ext cx="876300" cy="1176754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7" name="Google Shape;627;p32"/>
          <p:cNvSpPr/>
          <p:nvPr/>
        </p:nvSpPr>
        <p:spPr>
          <a:xfrm>
            <a:off x="2294847" y="5298483"/>
            <a:ext cx="7899243" cy="1192259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そうですか。ありがとうございます。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32"/>
          <p:cNvSpPr/>
          <p:nvPr/>
        </p:nvSpPr>
        <p:spPr>
          <a:xfrm>
            <a:off x="1240748" y="5298484"/>
            <a:ext cx="876300" cy="117631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9" name="Google Shape;629;p32"/>
          <p:cNvSpPr txBox="1"/>
          <p:nvPr/>
        </p:nvSpPr>
        <p:spPr>
          <a:xfrm>
            <a:off x="6447582" y="2610116"/>
            <a:ext cx="40537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でんき　　なんかい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32"/>
          <p:cNvSpPr txBox="1"/>
          <p:nvPr/>
        </p:nvSpPr>
        <p:spPr>
          <a:xfrm>
            <a:off x="2792127" y="3937527"/>
            <a:ext cx="87588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かい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6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6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3"/>
          <p:cNvSpPr/>
          <p:nvPr/>
        </p:nvSpPr>
        <p:spPr>
          <a:xfrm>
            <a:off x="4067642" y="1904506"/>
            <a:ext cx="3807399" cy="114243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Kính chào quý khách. 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36" name="Google Shape;636;p33"/>
          <p:cNvSpPr/>
          <p:nvPr/>
        </p:nvSpPr>
        <p:spPr>
          <a:xfrm>
            <a:off x="4068057" y="3205993"/>
            <a:ext cx="7709996" cy="114243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Xin lỗi, cho tôi hỏi điện thoại di động ở đâu ạ?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37" name="Google Shape;637;p33"/>
          <p:cNvSpPr/>
          <p:nvPr/>
        </p:nvSpPr>
        <p:spPr>
          <a:xfrm>
            <a:off x="4046198" y="4527416"/>
            <a:ext cx="6267035" cy="114243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Điện thoại di động ở phía đằng kia ạ.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38" name="Google Shape;638;p33"/>
          <p:cNvSpPr/>
          <p:nvPr/>
        </p:nvSpPr>
        <p:spPr>
          <a:xfrm>
            <a:off x="4068057" y="5868466"/>
            <a:ext cx="2812428" cy="95206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Xin cảm ơn.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39" name="Google Shape;639;p33"/>
          <p:cNvSpPr/>
          <p:nvPr/>
        </p:nvSpPr>
        <p:spPr>
          <a:xfrm>
            <a:off x="390992" y="739468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LET’S PRACTICE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33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1" name="Google Shape;641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0920">
            <a:off x="7039417" y="573086"/>
            <a:ext cx="31242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33"/>
          <p:cNvSpPr/>
          <p:nvPr/>
        </p:nvSpPr>
        <p:spPr>
          <a:xfrm rot="-338754">
            <a:off x="5443225" y="1062284"/>
            <a:ext cx="2457052" cy="58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7098AB"/>
              </a:gs>
              <a:gs pos="100000">
                <a:srgbClr val="43697A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４階で</a:t>
            </a:r>
            <a:endParaRPr sz="3200" b="1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43" name="Google Shape;643;p33"/>
          <p:cNvSpPr/>
          <p:nvPr/>
        </p:nvSpPr>
        <p:spPr>
          <a:xfrm>
            <a:off x="4067641" y="1913204"/>
            <a:ext cx="4680573" cy="1142431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いらっしゃいませ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33"/>
          <p:cNvSpPr/>
          <p:nvPr/>
        </p:nvSpPr>
        <p:spPr>
          <a:xfrm>
            <a:off x="2399362" y="1915915"/>
            <a:ext cx="1490480" cy="1127156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5" name="Google Shape;645;p33"/>
          <p:cNvSpPr/>
          <p:nvPr/>
        </p:nvSpPr>
        <p:spPr>
          <a:xfrm>
            <a:off x="4061508" y="3043071"/>
            <a:ext cx="8276068" cy="1509162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すみません、携帯電話はどこですか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33"/>
          <p:cNvSpPr/>
          <p:nvPr/>
        </p:nvSpPr>
        <p:spPr>
          <a:xfrm>
            <a:off x="3013542" y="3099956"/>
            <a:ext cx="876300" cy="133996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7" name="Google Shape;647;p33"/>
          <p:cNvSpPr/>
          <p:nvPr/>
        </p:nvSpPr>
        <p:spPr>
          <a:xfrm>
            <a:off x="4046198" y="4493528"/>
            <a:ext cx="6601450" cy="1192259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携帯電話はあちらです。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33"/>
          <p:cNvSpPr/>
          <p:nvPr/>
        </p:nvSpPr>
        <p:spPr>
          <a:xfrm>
            <a:off x="2399362" y="4493529"/>
            <a:ext cx="1469036" cy="117631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9" name="Google Shape;649;p33"/>
          <p:cNvSpPr txBox="1"/>
          <p:nvPr/>
        </p:nvSpPr>
        <p:spPr>
          <a:xfrm>
            <a:off x="6880485" y="3183637"/>
            <a:ext cx="40537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けいたいでんわ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33"/>
          <p:cNvSpPr txBox="1"/>
          <p:nvPr/>
        </p:nvSpPr>
        <p:spPr>
          <a:xfrm>
            <a:off x="4067642" y="4533398"/>
            <a:ext cx="40537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けいたいでんわ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33"/>
          <p:cNvSpPr/>
          <p:nvPr/>
        </p:nvSpPr>
        <p:spPr>
          <a:xfrm>
            <a:off x="4067642" y="5822487"/>
            <a:ext cx="5601014" cy="99804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ありがとうございます。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33"/>
          <p:cNvSpPr/>
          <p:nvPr/>
        </p:nvSpPr>
        <p:spPr>
          <a:xfrm>
            <a:off x="3013542" y="5838427"/>
            <a:ext cx="876300" cy="98469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6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34"/>
          <p:cNvSpPr/>
          <p:nvPr/>
        </p:nvSpPr>
        <p:spPr>
          <a:xfrm>
            <a:off x="6905581" y="5738551"/>
            <a:ext cx="4824726" cy="105811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Thế à.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Vậy thì cho tôi lấy cái đấy.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8" name="Google Shape;658;p34"/>
          <p:cNvSpPr/>
          <p:nvPr/>
        </p:nvSpPr>
        <p:spPr>
          <a:xfrm>
            <a:off x="1797683" y="5651473"/>
            <a:ext cx="3508836" cy="114243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12.000 Yên ạ.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9" name="Google Shape;659;p34"/>
          <p:cNvSpPr/>
          <p:nvPr/>
        </p:nvSpPr>
        <p:spPr>
          <a:xfrm>
            <a:off x="1957654" y="2115743"/>
            <a:ext cx="5627369" cy="1076405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Xin lỗi, cái này bao nhiêu tiền ạ?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0" name="Google Shape;660;p34"/>
          <p:cNvSpPr/>
          <p:nvPr/>
        </p:nvSpPr>
        <p:spPr>
          <a:xfrm>
            <a:off x="1797683" y="3345956"/>
            <a:ext cx="3508836" cy="114243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29.800 Yên ạ.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1" name="Google Shape;661;p34"/>
          <p:cNvSpPr/>
          <p:nvPr/>
        </p:nvSpPr>
        <p:spPr>
          <a:xfrm>
            <a:off x="1819541" y="4567086"/>
            <a:ext cx="8733534" cy="95206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Thế ạ. Cái điện thoại di động kia bao nhiêu tiền ạ?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2" name="Google Shape;662;p34"/>
          <p:cNvSpPr/>
          <p:nvPr/>
        </p:nvSpPr>
        <p:spPr>
          <a:xfrm>
            <a:off x="390992" y="739468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LET’S PRACTICE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34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4" name="Google Shape;664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0920">
            <a:off x="7039417" y="573086"/>
            <a:ext cx="31242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34"/>
          <p:cNvSpPr/>
          <p:nvPr/>
        </p:nvSpPr>
        <p:spPr>
          <a:xfrm rot="-338754">
            <a:off x="5443225" y="1062284"/>
            <a:ext cx="2457052" cy="58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7098AB"/>
              </a:gs>
              <a:gs pos="100000">
                <a:srgbClr val="43697A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４階で</a:t>
            </a:r>
            <a:endParaRPr sz="3200" b="1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6" name="Google Shape;666;p34"/>
          <p:cNvSpPr/>
          <p:nvPr/>
        </p:nvSpPr>
        <p:spPr>
          <a:xfrm>
            <a:off x="1819541" y="2011925"/>
            <a:ext cx="7843074" cy="1248468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すみません、これはいくらですか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？。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34"/>
          <p:cNvSpPr/>
          <p:nvPr/>
        </p:nvSpPr>
        <p:spPr>
          <a:xfrm>
            <a:off x="765026" y="2038416"/>
            <a:ext cx="876300" cy="1176314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8" name="Google Shape;668;p34"/>
          <p:cNvSpPr/>
          <p:nvPr/>
        </p:nvSpPr>
        <p:spPr>
          <a:xfrm>
            <a:off x="1797682" y="3320873"/>
            <a:ext cx="3622765" cy="1192259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29,800円です。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34"/>
          <p:cNvSpPr/>
          <p:nvPr/>
        </p:nvSpPr>
        <p:spPr>
          <a:xfrm>
            <a:off x="150846" y="3327059"/>
            <a:ext cx="1469036" cy="117631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0" name="Google Shape;670;p34"/>
          <p:cNvSpPr txBox="1"/>
          <p:nvPr/>
        </p:nvSpPr>
        <p:spPr>
          <a:xfrm>
            <a:off x="3626071" y="3331557"/>
            <a:ext cx="244017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えん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34"/>
          <p:cNvSpPr/>
          <p:nvPr/>
        </p:nvSpPr>
        <p:spPr>
          <a:xfrm>
            <a:off x="1786315" y="4553195"/>
            <a:ext cx="10124037" cy="99804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そうですか。その携帯電話は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いくらですか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34"/>
          <p:cNvSpPr/>
          <p:nvPr/>
        </p:nvSpPr>
        <p:spPr>
          <a:xfrm>
            <a:off x="765026" y="4537047"/>
            <a:ext cx="876300" cy="98469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34"/>
          <p:cNvSpPr txBox="1"/>
          <p:nvPr/>
        </p:nvSpPr>
        <p:spPr>
          <a:xfrm>
            <a:off x="5453672" y="4497673"/>
            <a:ext cx="40537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けいたいでんわ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34"/>
          <p:cNvSpPr/>
          <p:nvPr/>
        </p:nvSpPr>
        <p:spPr>
          <a:xfrm>
            <a:off x="1797681" y="5616044"/>
            <a:ext cx="4268559" cy="1192259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１２,０00円です。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34"/>
          <p:cNvSpPr/>
          <p:nvPr/>
        </p:nvSpPr>
        <p:spPr>
          <a:xfrm>
            <a:off x="150846" y="5616045"/>
            <a:ext cx="1469036" cy="117631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6" name="Google Shape;676;p34"/>
          <p:cNvSpPr/>
          <p:nvPr/>
        </p:nvSpPr>
        <p:spPr>
          <a:xfrm>
            <a:off x="6905580" y="5715323"/>
            <a:ext cx="5184820" cy="1104572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そうですか。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じゃ、それをください。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34"/>
          <p:cNvSpPr/>
          <p:nvPr/>
        </p:nvSpPr>
        <p:spPr>
          <a:xfrm>
            <a:off x="5872925" y="5738550"/>
            <a:ext cx="876300" cy="98469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34"/>
          <p:cNvSpPr txBox="1"/>
          <p:nvPr/>
        </p:nvSpPr>
        <p:spPr>
          <a:xfrm>
            <a:off x="3860755" y="5701334"/>
            <a:ext cx="244017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えん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34"/>
          <p:cNvSpPr/>
          <p:nvPr/>
        </p:nvSpPr>
        <p:spPr>
          <a:xfrm>
            <a:off x="7032634" y="6019237"/>
            <a:ext cx="4877719" cy="66706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6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5"/>
          <p:cNvSpPr/>
          <p:nvPr/>
        </p:nvSpPr>
        <p:spPr>
          <a:xfrm>
            <a:off x="10369707" y="5630352"/>
            <a:ext cx="1466535" cy="88685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Vâng.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85" name="Google Shape;685;p35"/>
          <p:cNvSpPr/>
          <p:nvPr/>
        </p:nvSpPr>
        <p:spPr>
          <a:xfrm>
            <a:off x="1846276" y="3108937"/>
            <a:ext cx="4224739" cy="87398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Xin mời, thực đơn đây ạ.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35"/>
          <p:cNvSpPr/>
          <p:nvPr/>
        </p:nvSpPr>
        <p:spPr>
          <a:xfrm>
            <a:off x="1857644" y="2015835"/>
            <a:ext cx="6596808" cy="97215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Kính chào quý khách. Xin mời đi lối này.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87" name="Google Shape;687;p35"/>
          <p:cNvSpPr/>
          <p:nvPr/>
        </p:nvSpPr>
        <p:spPr>
          <a:xfrm>
            <a:off x="1176251" y="4167533"/>
            <a:ext cx="2679969" cy="95206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Vâng. Cảm ơn.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88" name="Google Shape;688;p35"/>
          <p:cNvSpPr/>
          <p:nvPr/>
        </p:nvSpPr>
        <p:spPr>
          <a:xfrm>
            <a:off x="390992" y="739468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LET’S PRACTICE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35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0" name="Google Shape;690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0920">
            <a:off x="7039417" y="573086"/>
            <a:ext cx="31242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35"/>
          <p:cNvSpPr/>
          <p:nvPr/>
        </p:nvSpPr>
        <p:spPr>
          <a:xfrm rot="-338754">
            <a:off x="5443225" y="1062284"/>
            <a:ext cx="2457052" cy="58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7098AB"/>
              </a:gs>
              <a:gs pos="100000">
                <a:srgbClr val="43697A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レストラン</a:t>
            </a:r>
            <a:endParaRPr sz="3200" b="1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92" name="Google Shape;692;p35"/>
          <p:cNvSpPr/>
          <p:nvPr/>
        </p:nvSpPr>
        <p:spPr>
          <a:xfrm>
            <a:off x="1846276" y="1980998"/>
            <a:ext cx="8110523" cy="1014552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いらっしゃいませ。こちらへどうぞ。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35"/>
          <p:cNvSpPr/>
          <p:nvPr/>
        </p:nvSpPr>
        <p:spPr>
          <a:xfrm>
            <a:off x="210807" y="1996938"/>
            <a:ext cx="1469036" cy="1000987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4" name="Google Shape;694;p35"/>
          <p:cNvSpPr/>
          <p:nvPr/>
        </p:nvSpPr>
        <p:spPr>
          <a:xfrm>
            <a:off x="1160476" y="4166815"/>
            <a:ext cx="3574171" cy="99804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はい。どうも。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35"/>
          <p:cNvSpPr/>
          <p:nvPr/>
        </p:nvSpPr>
        <p:spPr>
          <a:xfrm>
            <a:off x="139187" y="4154474"/>
            <a:ext cx="876300" cy="98469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35"/>
          <p:cNvSpPr/>
          <p:nvPr/>
        </p:nvSpPr>
        <p:spPr>
          <a:xfrm>
            <a:off x="1846276" y="3099416"/>
            <a:ext cx="5341924" cy="912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どうぞ、メニューです。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35"/>
          <p:cNvSpPr/>
          <p:nvPr/>
        </p:nvSpPr>
        <p:spPr>
          <a:xfrm>
            <a:off x="210808" y="3105514"/>
            <a:ext cx="1469036" cy="899905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8" name="Google Shape;698;p35"/>
          <p:cNvSpPr/>
          <p:nvPr/>
        </p:nvSpPr>
        <p:spPr>
          <a:xfrm>
            <a:off x="1204909" y="5497365"/>
            <a:ext cx="5158259" cy="95206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Xin lỗi, cho tôi gọi đồ.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99" name="Google Shape;699;p35"/>
          <p:cNvSpPr/>
          <p:nvPr/>
        </p:nvSpPr>
        <p:spPr>
          <a:xfrm>
            <a:off x="1089611" y="5508834"/>
            <a:ext cx="7767786" cy="99804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すみません。注文をお願いします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35"/>
          <p:cNvSpPr/>
          <p:nvPr/>
        </p:nvSpPr>
        <p:spPr>
          <a:xfrm>
            <a:off x="124411" y="5497365"/>
            <a:ext cx="876300" cy="98469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35"/>
          <p:cNvSpPr txBox="1"/>
          <p:nvPr/>
        </p:nvSpPr>
        <p:spPr>
          <a:xfrm>
            <a:off x="3987042" y="5516112"/>
            <a:ext cx="40537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ちゅうもん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　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ねが</a:t>
            </a:r>
            <a:endParaRPr sz="2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35"/>
          <p:cNvSpPr/>
          <p:nvPr/>
        </p:nvSpPr>
        <p:spPr>
          <a:xfrm>
            <a:off x="10369707" y="5637585"/>
            <a:ext cx="1659484" cy="912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はい。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35"/>
          <p:cNvSpPr/>
          <p:nvPr/>
        </p:nvSpPr>
        <p:spPr>
          <a:xfrm>
            <a:off x="8722870" y="5637585"/>
            <a:ext cx="1469036" cy="899905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4" name="Google Shape;704;p35"/>
          <p:cNvSpPr/>
          <p:nvPr/>
        </p:nvSpPr>
        <p:spPr>
          <a:xfrm>
            <a:off x="3987042" y="5639865"/>
            <a:ext cx="4338611" cy="66706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6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6"/>
          <p:cNvSpPr/>
          <p:nvPr/>
        </p:nvSpPr>
        <p:spPr>
          <a:xfrm>
            <a:off x="390992" y="739468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LET’S PRACTICE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36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1" name="Google Shape;711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0920">
            <a:off x="7039417" y="573086"/>
            <a:ext cx="31242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36"/>
          <p:cNvSpPr/>
          <p:nvPr/>
        </p:nvSpPr>
        <p:spPr>
          <a:xfrm rot="-338754">
            <a:off x="5443225" y="1062284"/>
            <a:ext cx="2457052" cy="58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7098AB"/>
              </a:gs>
              <a:gs pos="100000">
                <a:srgbClr val="43697A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レストラン</a:t>
            </a:r>
            <a:endParaRPr sz="3200" b="1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13" name="Google Shape;713;p36"/>
          <p:cNvSpPr/>
          <p:nvPr/>
        </p:nvSpPr>
        <p:spPr>
          <a:xfrm>
            <a:off x="1946714" y="2174887"/>
            <a:ext cx="5158259" cy="95206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Đây là món cà-ri gì vậy?.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14" name="Google Shape;714;p36"/>
          <p:cNvSpPr/>
          <p:nvPr/>
        </p:nvSpPr>
        <p:spPr>
          <a:xfrm>
            <a:off x="1923397" y="2146986"/>
            <a:ext cx="6608175" cy="99804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これは何のカレーですか。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36"/>
          <p:cNvSpPr/>
          <p:nvPr/>
        </p:nvSpPr>
        <p:spPr>
          <a:xfrm>
            <a:off x="909650" y="2161828"/>
            <a:ext cx="876300" cy="98469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36"/>
          <p:cNvSpPr txBox="1"/>
          <p:nvPr/>
        </p:nvSpPr>
        <p:spPr>
          <a:xfrm>
            <a:off x="3284107" y="2139085"/>
            <a:ext cx="95435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なん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36"/>
          <p:cNvSpPr/>
          <p:nvPr/>
        </p:nvSpPr>
        <p:spPr>
          <a:xfrm>
            <a:off x="1905924" y="3319590"/>
            <a:ext cx="4224739" cy="87398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Cà-ri thịt lợn ạ.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36"/>
          <p:cNvSpPr/>
          <p:nvPr/>
        </p:nvSpPr>
        <p:spPr>
          <a:xfrm>
            <a:off x="1876938" y="3281471"/>
            <a:ext cx="7130583" cy="912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3600"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豚肉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ja-JP" altLang="en-US" sz="3600">
                <a:solidFill>
                  <a:schemeClr val="lt1"/>
                </a:solidFill>
              </a:rPr>
              <a:t>ぶたにく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のカレーです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36"/>
          <p:cNvSpPr/>
          <p:nvPr/>
        </p:nvSpPr>
        <p:spPr>
          <a:xfrm>
            <a:off x="270456" y="3316167"/>
            <a:ext cx="1469036" cy="899905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0" name="Google Shape;720;p36"/>
          <p:cNvSpPr/>
          <p:nvPr/>
        </p:nvSpPr>
        <p:spPr>
          <a:xfrm>
            <a:off x="1886118" y="4312410"/>
            <a:ext cx="6036937" cy="95206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Butaniku. Butaniku tiếng Anh là gì?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21" name="Google Shape;721;p36"/>
          <p:cNvSpPr/>
          <p:nvPr/>
        </p:nvSpPr>
        <p:spPr>
          <a:xfrm>
            <a:off x="1886118" y="4265412"/>
            <a:ext cx="8613261" cy="1155773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ぶたにく？ぶたにくは英語で何ですか。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36"/>
          <p:cNvSpPr/>
          <p:nvPr/>
        </p:nvSpPr>
        <p:spPr>
          <a:xfrm>
            <a:off x="849054" y="4299351"/>
            <a:ext cx="876300" cy="114032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36"/>
          <p:cNvSpPr/>
          <p:nvPr/>
        </p:nvSpPr>
        <p:spPr>
          <a:xfrm>
            <a:off x="1845328" y="5636993"/>
            <a:ext cx="4224739" cy="87398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Là “pork” ạ.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36"/>
          <p:cNvSpPr/>
          <p:nvPr/>
        </p:nvSpPr>
        <p:spPr>
          <a:xfrm>
            <a:off x="1835251" y="5646113"/>
            <a:ext cx="4723038" cy="9563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「Pork」です。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36"/>
          <p:cNvSpPr/>
          <p:nvPr/>
        </p:nvSpPr>
        <p:spPr>
          <a:xfrm>
            <a:off x="209860" y="5633570"/>
            <a:ext cx="1469036" cy="950264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6" name="Google Shape;726;p36"/>
          <p:cNvSpPr/>
          <p:nvPr/>
        </p:nvSpPr>
        <p:spPr>
          <a:xfrm>
            <a:off x="7767453" y="5609556"/>
            <a:ext cx="2312388" cy="105811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Thế à.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36"/>
          <p:cNvSpPr/>
          <p:nvPr/>
        </p:nvSpPr>
        <p:spPr>
          <a:xfrm>
            <a:off x="7760481" y="5556416"/>
            <a:ext cx="3625069" cy="1104572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そうですか。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36"/>
          <p:cNvSpPr/>
          <p:nvPr/>
        </p:nvSpPr>
        <p:spPr>
          <a:xfrm>
            <a:off x="6734798" y="5617780"/>
            <a:ext cx="876300" cy="98469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36"/>
          <p:cNvSpPr txBox="1"/>
          <p:nvPr/>
        </p:nvSpPr>
        <p:spPr>
          <a:xfrm>
            <a:off x="1946714" y="3216867"/>
            <a:ext cx="137592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ぶたにく</a:t>
            </a:r>
            <a:endParaRPr sz="2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36"/>
          <p:cNvSpPr txBox="1"/>
          <p:nvPr/>
        </p:nvSpPr>
        <p:spPr>
          <a:xfrm>
            <a:off x="6561929" y="4345857"/>
            <a:ext cx="229078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えいご　　なん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36"/>
          <p:cNvSpPr/>
          <p:nvPr/>
        </p:nvSpPr>
        <p:spPr>
          <a:xfrm>
            <a:off x="6558289" y="4519225"/>
            <a:ext cx="3224080" cy="66706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7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7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7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37"/>
          <p:cNvSpPr txBox="1"/>
          <p:nvPr/>
        </p:nvSpPr>
        <p:spPr>
          <a:xfrm>
            <a:off x="499875" y="1593925"/>
            <a:ext cx="9172800" cy="70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「Từ」は　</a:t>
            </a:r>
            <a:r>
              <a:rPr lang="en-US" sz="4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ngôn ngữ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で なんですか。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37"/>
          <p:cNvSpPr txBox="1"/>
          <p:nvPr/>
        </p:nvSpPr>
        <p:spPr>
          <a:xfrm>
            <a:off x="5876907" y="3401580"/>
            <a:ext cx="3336519" cy="70788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「～」です。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37"/>
          <p:cNvSpPr txBox="1"/>
          <p:nvPr/>
        </p:nvSpPr>
        <p:spPr>
          <a:xfrm>
            <a:off x="907161" y="285038"/>
            <a:ext cx="7837131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Từ ~ trong tiếng~  là gì?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37"/>
          <p:cNvSpPr/>
          <p:nvPr/>
        </p:nvSpPr>
        <p:spPr>
          <a:xfrm>
            <a:off x="6270752" y="2407272"/>
            <a:ext cx="355905" cy="88894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0" name="Google Shape;740;p37"/>
          <p:cNvSpPr txBox="1"/>
          <p:nvPr/>
        </p:nvSpPr>
        <p:spPr>
          <a:xfrm>
            <a:off x="559256" y="4669541"/>
            <a:ext cx="10358224" cy="70788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「さようなら」は　えいごで　なんですか。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37"/>
          <p:cNvSpPr txBox="1"/>
          <p:nvPr/>
        </p:nvSpPr>
        <p:spPr>
          <a:xfrm>
            <a:off x="5162204" y="5688876"/>
            <a:ext cx="5755276" cy="70788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「goodbye」です。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Google Shape;742;p37"/>
          <p:cNvSpPr txBox="1"/>
          <p:nvPr/>
        </p:nvSpPr>
        <p:spPr>
          <a:xfrm>
            <a:off x="4369407" y="2274523"/>
            <a:ext cx="164263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日本語　</a:t>
            </a: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3" name="Google Shape;743;p37"/>
          <p:cNvSpPr txBox="1"/>
          <p:nvPr/>
        </p:nvSpPr>
        <p:spPr>
          <a:xfrm>
            <a:off x="3768859" y="2736188"/>
            <a:ext cx="192735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ベトナム語　</a:t>
            </a: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9"/>
          <p:cNvSpPr/>
          <p:nvPr/>
        </p:nvSpPr>
        <p:spPr>
          <a:xfrm>
            <a:off x="390992" y="739468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LET’S PRACTICE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39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0" name="Google Shape;750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0920">
            <a:off x="7039417" y="573086"/>
            <a:ext cx="31242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751" name="Google Shape;751;p39"/>
          <p:cNvSpPr/>
          <p:nvPr/>
        </p:nvSpPr>
        <p:spPr>
          <a:xfrm rot="-338754">
            <a:off x="5443225" y="1062284"/>
            <a:ext cx="2457052" cy="58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7098AB"/>
              </a:gs>
              <a:gs pos="100000">
                <a:srgbClr val="43697A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レストラン</a:t>
            </a:r>
            <a:endParaRPr sz="3200" b="1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52" name="Google Shape;752;p39"/>
          <p:cNvSpPr/>
          <p:nvPr/>
        </p:nvSpPr>
        <p:spPr>
          <a:xfrm>
            <a:off x="1946714" y="2174887"/>
            <a:ext cx="5623319" cy="668844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Bia này là bia của nước nào vậy?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53" name="Google Shape;753;p39"/>
          <p:cNvSpPr/>
          <p:nvPr/>
        </p:nvSpPr>
        <p:spPr>
          <a:xfrm>
            <a:off x="1946713" y="2146387"/>
            <a:ext cx="8247377" cy="701145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このビールはどこのビールですか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39"/>
          <p:cNvSpPr/>
          <p:nvPr/>
        </p:nvSpPr>
        <p:spPr>
          <a:xfrm>
            <a:off x="909650" y="2161828"/>
            <a:ext cx="876300" cy="691771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39"/>
          <p:cNvSpPr/>
          <p:nvPr/>
        </p:nvSpPr>
        <p:spPr>
          <a:xfrm>
            <a:off x="1923397" y="3037630"/>
            <a:ext cx="4224739" cy="69971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Là bia của Đức ạ.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39"/>
          <p:cNvSpPr/>
          <p:nvPr/>
        </p:nvSpPr>
        <p:spPr>
          <a:xfrm>
            <a:off x="1892564" y="3012777"/>
            <a:ext cx="4723038" cy="73023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ドイツのビールで。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39"/>
          <p:cNvSpPr/>
          <p:nvPr/>
        </p:nvSpPr>
        <p:spPr>
          <a:xfrm>
            <a:off x="287929" y="3034206"/>
            <a:ext cx="1469036" cy="720467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8" name="Google Shape;758;p39"/>
          <p:cNvSpPr/>
          <p:nvPr/>
        </p:nvSpPr>
        <p:spPr>
          <a:xfrm>
            <a:off x="1901743" y="3877252"/>
            <a:ext cx="6036937" cy="95206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Thế à. Vậy cho tôi 2 cà-ri và 2 bia</a:t>
            </a:r>
            <a:endParaRPr sz="2000" b="0" i="1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59" name="Google Shape;759;p39"/>
          <p:cNvSpPr/>
          <p:nvPr/>
        </p:nvSpPr>
        <p:spPr>
          <a:xfrm>
            <a:off x="1892564" y="3782585"/>
            <a:ext cx="7553502" cy="1155773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そうですか。じゃ、カレーを２つとビールを２つください。</a:t>
            </a:r>
            <a:endParaRPr sz="2800" b="0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60" name="Google Shape;760;p39"/>
          <p:cNvSpPr/>
          <p:nvPr/>
        </p:nvSpPr>
        <p:spPr>
          <a:xfrm>
            <a:off x="864679" y="3864193"/>
            <a:ext cx="876300" cy="114032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39"/>
          <p:cNvSpPr/>
          <p:nvPr/>
        </p:nvSpPr>
        <p:spPr>
          <a:xfrm>
            <a:off x="1845328" y="5352183"/>
            <a:ext cx="5163615" cy="873981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rnd" cmpd="sng">
            <a:solidFill>
              <a:srgbClr val="A785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Dạ, 2 cà-ri và 2 bia ạ.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Xin ngài chờ trong giây lát.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39"/>
          <p:cNvSpPr/>
          <p:nvPr/>
        </p:nvSpPr>
        <p:spPr>
          <a:xfrm>
            <a:off x="1785949" y="4972679"/>
            <a:ext cx="8493173" cy="16410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カレーを２つとビールを２つですね。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少々お待ちください</a:t>
            </a:r>
            <a:endParaRPr sz="3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39"/>
          <p:cNvSpPr/>
          <p:nvPr/>
        </p:nvSpPr>
        <p:spPr>
          <a:xfrm>
            <a:off x="209860" y="5188423"/>
            <a:ext cx="1469036" cy="1110601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店員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4" name="Google Shape;764;p39"/>
          <p:cNvSpPr txBox="1"/>
          <p:nvPr/>
        </p:nvSpPr>
        <p:spPr>
          <a:xfrm>
            <a:off x="7925284" y="3348154"/>
            <a:ext cx="85093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ふた　　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39"/>
          <p:cNvSpPr txBox="1"/>
          <p:nvPr/>
        </p:nvSpPr>
        <p:spPr>
          <a:xfrm>
            <a:off x="3435809" y="4843097"/>
            <a:ext cx="85093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ふた　　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6" name="Google Shape;766;p39"/>
          <p:cNvSpPr txBox="1"/>
          <p:nvPr/>
        </p:nvSpPr>
        <p:spPr>
          <a:xfrm>
            <a:off x="1845328" y="5643628"/>
            <a:ext cx="257035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しょうしょう</a:t>
            </a: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ま</a:t>
            </a: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　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39"/>
          <p:cNvSpPr/>
          <p:nvPr/>
        </p:nvSpPr>
        <p:spPr>
          <a:xfrm>
            <a:off x="7947859" y="3851227"/>
            <a:ext cx="1002515" cy="66706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8" name="Google Shape;768;p39"/>
          <p:cNvSpPr/>
          <p:nvPr/>
        </p:nvSpPr>
        <p:spPr>
          <a:xfrm>
            <a:off x="4286739" y="4362028"/>
            <a:ext cx="1002515" cy="66706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9" name="Google Shape;769;p39"/>
          <p:cNvSpPr/>
          <p:nvPr/>
        </p:nvSpPr>
        <p:spPr>
          <a:xfrm>
            <a:off x="1912877" y="5966933"/>
            <a:ext cx="4513250" cy="51846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7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7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497782">
            <a:off x="393575" y="3507179"/>
            <a:ext cx="1868488" cy="124339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4"/>
          <p:cNvSpPr/>
          <p:nvPr/>
        </p:nvSpPr>
        <p:spPr>
          <a:xfrm>
            <a:off x="609600" y="711200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Expression with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PLACES &amp; POSITIONS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4"/>
          <p:cNvSpPr/>
          <p:nvPr/>
        </p:nvSpPr>
        <p:spPr>
          <a:xfrm>
            <a:off x="6172200" y="88900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4"/>
          <p:cNvSpPr/>
          <p:nvPr/>
        </p:nvSpPr>
        <p:spPr>
          <a:xfrm>
            <a:off x="7378700" y="88900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4"/>
          <p:cNvSpPr/>
          <p:nvPr/>
        </p:nvSpPr>
        <p:spPr>
          <a:xfrm>
            <a:off x="8585200" y="889000"/>
            <a:ext cx="14224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あそこ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"/>
          <p:cNvSpPr/>
          <p:nvPr/>
        </p:nvSpPr>
        <p:spPr>
          <a:xfrm>
            <a:off x="2908300" y="2387600"/>
            <a:ext cx="6070600" cy="1270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Nは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どこですか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4"/>
          <p:cNvSpPr/>
          <p:nvPr/>
        </p:nvSpPr>
        <p:spPr>
          <a:xfrm>
            <a:off x="1028700" y="4419600"/>
            <a:ext cx="10287000" cy="1270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Nは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4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ここ／そこ／あそこです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4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739268">
            <a:off x="1706899" y="2013195"/>
            <a:ext cx="1270189" cy="127018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"/>
          <p:cNvSpPr/>
          <p:nvPr/>
        </p:nvSpPr>
        <p:spPr>
          <a:xfrm>
            <a:off x="3994150" y="5931580"/>
            <a:ext cx="4070350" cy="672420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N có thể là bất cứ gì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(người, địa điểm, đồ vật…)</a:t>
            </a:r>
            <a:endParaRPr sz="1800" b="0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0"/>
          <p:cNvSpPr/>
          <p:nvPr/>
        </p:nvSpPr>
        <p:spPr>
          <a:xfrm>
            <a:off x="68406" y="1334786"/>
            <a:ext cx="11871158" cy="4188427"/>
          </a:xfrm>
          <a:prstGeom prst="rect">
            <a:avLst/>
          </a:prstGeom>
          <a:solidFill>
            <a:schemeClr val="l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75" name="Google Shape;775;p40"/>
          <p:cNvSpPr/>
          <p:nvPr/>
        </p:nvSpPr>
        <p:spPr>
          <a:xfrm>
            <a:off x="3348471" y="440802"/>
            <a:ext cx="4929574" cy="838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EBC55C"/>
              </a:gs>
              <a:gs pos="100000">
                <a:srgbClr val="B9931E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lang="en-US" sz="6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NUMBERS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40"/>
          <p:cNvSpPr txBox="1"/>
          <p:nvPr/>
        </p:nvSpPr>
        <p:spPr>
          <a:xfrm>
            <a:off x="509677" y="1288121"/>
            <a:ext cx="12115800" cy="1060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800" b="1" i="0" u="none" strike="noStrike" cap="non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1    2    3   4   5    6   7    8    9    10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40"/>
          <p:cNvSpPr txBox="1"/>
          <p:nvPr/>
        </p:nvSpPr>
        <p:spPr>
          <a:xfrm>
            <a:off x="4081713" y="2810044"/>
            <a:ext cx="9144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いつつ</a:t>
            </a:r>
            <a:endParaRPr sz="4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40"/>
          <p:cNvSpPr txBox="1"/>
          <p:nvPr/>
        </p:nvSpPr>
        <p:spPr>
          <a:xfrm>
            <a:off x="5270574" y="2649940"/>
            <a:ext cx="914400" cy="280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むっつ</a:t>
            </a:r>
            <a:endParaRPr sz="4400" b="1" i="0" u="none" strike="noStrike" cap="none" dirty="0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endParaRPr sz="4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Google Shape;779;p40"/>
          <p:cNvSpPr txBox="1"/>
          <p:nvPr/>
        </p:nvSpPr>
        <p:spPr>
          <a:xfrm>
            <a:off x="6118675" y="2731018"/>
            <a:ext cx="9144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ななつ</a:t>
            </a:r>
            <a:endParaRPr sz="44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40"/>
          <p:cNvSpPr txBox="1"/>
          <p:nvPr/>
        </p:nvSpPr>
        <p:spPr>
          <a:xfrm>
            <a:off x="7128862" y="2731018"/>
            <a:ext cx="9144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やっつ</a:t>
            </a:r>
            <a:endParaRPr sz="4400" b="1" i="0" u="none" strike="noStrike" cap="none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40"/>
          <p:cNvSpPr txBox="1"/>
          <p:nvPr/>
        </p:nvSpPr>
        <p:spPr>
          <a:xfrm>
            <a:off x="8043262" y="2565837"/>
            <a:ext cx="1180097" cy="280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ここのつ</a:t>
            </a:r>
            <a:endParaRPr sz="44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40"/>
          <p:cNvSpPr txBox="1"/>
          <p:nvPr/>
        </p:nvSpPr>
        <p:spPr>
          <a:xfrm>
            <a:off x="9334590" y="2733292"/>
            <a:ext cx="1104900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とお</a:t>
            </a:r>
            <a:endParaRPr sz="44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40"/>
          <p:cNvSpPr txBox="1"/>
          <p:nvPr/>
        </p:nvSpPr>
        <p:spPr>
          <a:xfrm>
            <a:off x="3058026" y="2731018"/>
            <a:ext cx="9144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よっつ</a:t>
            </a:r>
            <a:endParaRPr sz="4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40"/>
          <p:cNvSpPr txBox="1"/>
          <p:nvPr/>
        </p:nvSpPr>
        <p:spPr>
          <a:xfrm>
            <a:off x="655372" y="2538154"/>
            <a:ext cx="6477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ひとつ</a:t>
            </a:r>
            <a:endParaRPr sz="44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40"/>
          <p:cNvSpPr txBox="1"/>
          <p:nvPr/>
        </p:nvSpPr>
        <p:spPr>
          <a:xfrm>
            <a:off x="1515249" y="2538154"/>
            <a:ext cx="9144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ふたつ</a:t>
            </a:r>
            <a:endParaRPr sz="44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40"/>
          <p:cNvSpPr txBox="1"/>
          <p:nvPr/>
        </p:nvSpPr>
        <p:spPr>
          <a:xfrm>
            <a:off x="2429649" y="2568893"/>
            <a:ext cx="9144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みっつ</a:t>
            </a:r>
            <a:endParaRPr sz="4400" b="1" i="0" u="none" strike="noStrike" cap="none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40"/>
          <p:cNvSpPr txBox="1"/>
          <p:nvPr/>
        </p:nvSpPr>
        <p:spPr>
          <a:xfrm>
            <a:off x="4287617" y="2605473"/>
            <a:ext cx="9144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いつつ</a:t>
            </a:r>
            <a:endParaRPr sz="44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40"/>
          <p:cNvSpPr txBox="1"/>
          <p:nvPr/>
        </p:nvSpPr>
        <p:spPr>
          <a:xfrm>
            <a:off x="3359027" y="2589551"/>
            <a:ext cx="9144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よっつ</a:t>
            </a:r>
            <a:endParaRPr sz="4400" b="1" i="0" u="none" strike="noStrike" cap="none" dirty="0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40"/>
          <p:cNvSpPr txBox="1"/>
          <p:nvPr/>
        </p:nvSpPr>
        <p:spPr>
          <a:xfrm>
            <a:off x="361950" y="5664680"/>
            <a:ext cx="1188928" cy="101566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？</a:t>
            </a:r>
            <a:endParaRPr sz="6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0" name="Google Shape;790;p40"/>
          <p:cNvSpPr txBox="1"/>
          <p:nvPr/>
        </p:nvSpPr>
        <p:spPr>
          <a:xfrm>
            <a:off x="1821532" y="5664680"/>
            <a:ext cx="2818540" cy="101566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いくつ</a:t>
            </a:r>
            <a:endParaRPr sz="6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7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7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7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7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7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7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7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7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7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7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7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7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7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7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41"/>
          <p:cNvSpPr txBox="1"/>
          <p:nvPr/>
        </p:nvSpPr>
        <p:spPr>
          <a:xfrm>
            <a:off x="559256" y="1594026"/>
            <a:ext cx="6274104" cy="70788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N1を～</a:t>
            </a:r>
            <a:r>
              <a:rPr lang="en-US" sz="4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số lượng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ください。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41"/>
          <p:cNvSpPr txBox="1"/>
          <p:nvPr/>
        </p:nvSpPr>
        <p:spPr>
          <a:xfrm>
            <a:off x="488965" y="3131853"/>
            <a:ext cx="10949248" cy="70788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N1を～</a:t>
            </a:r>
            <a:r>
              <a:rPr lang="en-US" sz="4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số lượng</a:t>
            </a:r>
            <a:r>
              <a:rPr lang="en-US" sz="40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と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　 N２を～</a:t>
            </a:r>
            <a:r>
              <a:rPr lang="en-US" sz="4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số lượng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ください。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41"/>
          <p:cNvSpPr txBox="1"/>
          <p:nvPr/>
        </p:nvSpPr>
        <p:spPr>
          <a:xfrm>
            <a:off x="907161" y="285038"/>
            <a:ext cx="7837131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Nをください:　 Cho tôi 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41"/>
          <p:cNvSpPr/>
          <p:nvPr/>
        </p:nvSpPr>
        <p:spPr>
          <a:xfrm>
            <a:off x="2967693" y="2460073"/>
            <a:ext cx="355905" cy="6717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9" name="Google Shape;799;p41"/>
          <p:cNvSpPr txBox="1"/>
          <p:nvPr/>
        </p:nvSpPr>
        <p:spPr>
          <a:xfrm>
            <a:off x="559256" y="4669541"/>
            <a:ext cx="10993942" cy="132343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N1を～</a:t>
            </a:r>
            <a:r>
              <a:rPr lang="en-US" sz="4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số lg</a:t>
            </a:r>
            <a:r>
              <a:rPr lang="en-US" sz="40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と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N２を～</a:t>
            </a:r>
            <a:r>
              <a:rPr lang="en-US" sz="4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số lg</a:t>
            </a:r>
            <a:r>
              <a:rPr lang="en-US" sz="40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と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N3を～</a:t>
            </a:r>
            <a:r>
              <a:rPr lang="en-US" sz="4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số lượng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ください。</a:t>
            </a:r>
            <a:endParaRPr sz="4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41"/>
          <p:cNvSpPr/>
          <p:nvPr/>
        </p:nvSpPr>
        <p:spPr>
          <a:xfrm>
            <a:off x="3017893" y="3961655"/>
            <a:ext cx="355905" cy="6717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2"/>
          <p:cNvSpPr txBox="1"/>
          <p:nvPr/>
        </p:nvSpPr>
        <p:spPr>
          <a:xfrm>
            <a:off x="838200" y="1617258"/>
            <a:ext cx="6143624" cy="58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ハンバーグを　</a:t>
            </a:r>
            <a:r>
              <a:rPr lang="en-US" sz="3200" b="0" i="0" u="none" strike="noStrike" cap="none">
                <a:solidFill>
                  <a:srgbClr val="FF0000"/>
                </a:solidFill>
                <a:latin typeface="Meiryo"/>
                <a:ea typeface="Meiryo"/>
                <a:cs typeface="Meiryo"/>
                <a:sym typeface="Meiryo"/>
              </a:rPr>
              <a:t>ふたつ</a:t>
            </a:r>
            <a:r>
              <a:rPr lang="en-US" sz="3200" b="0" i="0" u="none" strike="noStrike" cap="none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ください。</a:t>
            </a:r>
            <a:endParaRPr sz="3200" b="0" i="0" u="none" strike="noStrike" cap="none">
              <a:solidFill>
                <a:schemeClr val="dk1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806" name="Google Shape;806;p42"/>
          <p:cNvSpPr txBox="1"/>
          <p:nvPr/>
        </p:nvSpPr>
        <p:spPr>
          <a:xfrm>
            <a:off x="838200" y="3156912"/>
            <a:ext cx="10034751" cy="5847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カレーを</a:t>
            </a:r>
            <a:r>
              <a:rPr lang="en-US" sz="32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ふたつ</a:t>
            </a: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とやさいのスープを</a:t>
            </a:r>
            <a:r>
              <a:rPr lang="en-US" sz="32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みっつ</a:t>
            </a: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ください。</a:t>
            </a: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42"/>
          <p:cNvSpPr/>
          <p:nvPr/>
        </p:nvSpPr>
        <p:spPr>
          <a:xfrm rot="-236420">
            <a:off x="153561" y="228176"/>
            <a:ext cx="3667810" cy="7620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CA3534"/>
              </a:gs>
              <a:gs pos="100000">
                <a:srgbClr val="8C100F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PRACTICE</a:t>
            </a:r>
            <a:endParaRPr sz="5400" b="1" i="0" u="none" strike="noStrike" cap="none">
              <a:solidFill>
                <a:srgbClr val="FEFEF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42"/>
          <p:cNvSpPr/>
          <p:nvPr/>
        </p:nvSpPr>
        <p:spPr>
          <a:xfrm>
            <a:off x="3893062" y="3126503"/>
            <a:ext cx="378373" cy="584775"/>
          </a:xfrm>
          <a:prstGeom prst="ellipse">
            <a:avLst/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9" name="Google Shape;809;p42"/>
          <p:cNvSpPr txBox="1"/>
          <p:nvPr/>
        </p:nvSpPr>
        <p:spPr>
          <a:xfrm>
            <a:off x="131714" y="5020096"/>
            <a:ext cx="12060285" cy="5847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とりにくを</a:t>
            </a:r>
            <a:r>
              <a:rPr lang="en-US" sz="32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ひとつ</a:t>
            </a: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ととんかつを</a:t>
            </a:r>
            <a:r>
              <a:rPr lang="en-US" sz="32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ふたつ</a:t>
            </a: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とビールを</a:t>
            </a:r>
            <a:r>
              <a:rPr lang="en-US" sz="32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みっつ</a:t>
            </a: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ください。</a:t>
            </a: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42"/>
          <p:cNvSpPr/>
          <p:nvPr/>
        </p:nvSpPr>
        <p:spPr>
          <a:xfrm>
            <a:off x="2224625" y="3136182"/>
            <a:ext cx="378373" cy="584775"/>
          </a:xfrm>
          <a:prstGeom prst="ellipse">
            <a:avLst/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1" name="Google Shape;811;p42"/>
          <p:cNvSpPr/>
          <p:nvPr/>
        </p:nvSpPr>
        <p:spPr>
          <a:xfrm>
            <a:off x="7101425" y="3135561"/>
            <a:ext cx="378373" cy="584775"/>
          </a:xfrm>
          <a:prstGeom prst="ellipse">
            <a:avLst/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2" name="Google Shape;812;p42"/>
          <p:cNvSpPr/>
          <p:nvPr/>
        </p:nvSpPr>
        <p:spPr>
          <a:xfrm>
            <a:off x="3514689" y="5058516"/>
            <a:ext cx="378373" cy="584775"/>
          </a:xfrm>
          <a:prstGeom prst="ellipse">
            <a:avLst/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3" name="Google Shape;813;p42"/>
          <p:cNvSpPr/>
          <p:nvPr/>
        </p:nvSpPr>
        <p:spPr>
          <a:xfrm>
            <a:off x="5512555" y="5045110"/>
            <a:ext cx="378373" cy="584775"/>
          </a:xfrm>
          <a:prstGeom prst="ellipse">
            <a:avLst/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4" name="Google Shape;814;p42"/>
          <p:cNvSpPr/>
          <p:nvPr/>
        </p:nvSpPr>
        <p:spPr>
          <a:xfrm>
            <a:off x="8800848" y="5058516"/>
            <a:ext cx="378373" cy="584775"/>
          </a:xfrm>
          <a:prstGeom prst="ellipse">
            <a:avLst/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5" name="Google Shape;815;p42"/>
          <p:cNvSpPr/>
          <p:nvPr/>
        </p:nvSpPr>
        <p:spPr>
          <a:xfrm>
            <a:off x="1835494" y="4979189"/>
            <a:ext cx="378373" cy="584775"/>
          </a:xfrm>
          <a:prstGeom prst="ellipse">
            <a:avLst/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6" name="Google Shape;816;p42"/>
          <p:cNvSpPr/>
          <p:nvPr/>
        </p:nvSpPr>
        <p:spPr>
          <a:xfrm>
            <a:off x="7171430" y="5045110"/>
            <a:ext cx="378373" cy="584775"/>
          </a:xfrm>
          <a:prstGeom prst="ellipse">
            <a:avLst/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7" name="Google Shape;817;p42"/>
          <p:cNvSpPr/>
          <p:nvPr/>
        </p:nvSpPr>
        <p:spPr>
          <a:xfrm rot="10800000" flipH="1">
            <a:off x="2981371" y="1530623"/>
            <a:ext cx="378373" cy="685731"/>
          </a:xfrm>
          <a:prstGeom prst="ellipse">
            <a:avLst/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"/>
          <p:cNvSpPr/>
          <p:nvPr/>
        </p:nvSpPr>
        <p:spPr>
          <a:xfrm>
            <a:off x="4921292" y="4025900"/>
            <a:ext cx="6216608" cy="2032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3" name="Google Shape;19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670339">
            <a:off x="6267908" y="5015591"/>
            <a:ext cx="1328791" cy="608362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5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5"/>
          <p:cNvSpPr/>
          <p:nvPr/>
        </p:nvSpPr>
        <p:spPr>
          <a:xfrm>
            <a:off x="609600" y="711200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Expression with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PLACES &amp; POSITIONS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5"/>
          <p:cNvSpPr/>
          <p:nvPr/>
        </p:nvSpPr>
        <p:spPr>
          <a:xfrm>
            <a:off x="6172200" y="88900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5"/>
          <p:cNvSpPr/>
          <p:nvPr/>
        </p:nvSpPr>
        <p:spPr>
          <a:xfrm>
            <a:off x="7378700" y="889000"/>
            <a:ext cx="10541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5"/>
          <p:cNvSpPr/>
          <p:nvPr/>
        </p:nvSpPr>
        <p:spPr>
          <a:xfrm>
            <a:off x="8585200" y="889000"/>
            <a:ext cx="14224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あそこ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5"/>
          <p:cNvSpPr/>
          <p:nvPr/>
        </p:nvSpPr>
        <p:spPr>
          <a:xfrm rot="5400000">
            <a:off x="6775450" y="1581150"/>
            <a:ext cx="2260600" cy="2552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0" name="Google Shape;200;p5"/>
          <p:cNvSpPr/>
          <p:nvPr/>
        </p:nvSpPr>
        <p:spPr>
          <a:xfrm>
            <a:off x="5626100" y="4267200"/>
            <a:ext cx="16002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1313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こちら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5"/>
          <p:cNvSpPr/>
          <p:nvPr/>
        </p:nvSpPr>
        <p:spPr>
          <a:xfrm>
            <a:off x="7378700" y="4267200"/>
            <a:ext cx="14224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1313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そちら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5"/>
          <p:cNvSpPr/>
          <p:nvPr/>
        </p:nvSpPr>
        <p:spPr>
          <a:xfrm>
            <a:off x="9004300" y="4267200"/>
            <a:ext cx="14224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1313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あちら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5"/>
          <p:cNvSpPr/>
          <p:nvPr/>
        </p:nvSpPr>
        <p:spPr>
          <a:xfrm>
            <a:off x="7289800" y="5130800"/>
            <a:ext cx="16002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1313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どちら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5"/>
          <p:cNvSpPr/>
          <p:nvPr/>
        </p:nvSpPr>
        <p:spPr>
          <a:xfrm rot="-315129">
            <a:off x="952209" y="1886172"/>
            <a:ext cx="4572000" cy="2990849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20000" y="22500"/>
                </a:lnTo>
                <a:lnTo>
                  <a:pt x="-20000" y="120000"/>
                </a:lnTo>
                <a:lnTo>
                  <a:pt x="124709" y="150616"/>
                </a:lnTo>
              </a:path>
            </a:pathLst>
          </a:custGeom>
          <a:gradFill>
            <a:gsLst>
              <a:gs pos="0">
                <a:srgbClr val="EBC55C"/>
              </a:gs>
              <a:gs pos="100000">
                <a:srgbClr val="B9931E"/>
              </a:gs>
            </a:gsLst>
            <a:lin ang="5400000" scaled="0"/>
          </a:gradFill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Có nghĩa </a:t>
            </a:r>
            <a:b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LỊCH SỰ HƠN, </a:t>
            </a:r>
            <a:b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TRANG TRỌNG HƠN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Có nghĩa thiên về</a:t>
            </a:r>
            <a:b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HƯỚNG</a:t>
            </a:r>
            <a:b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28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nhiều hơn</a:t>
            </a:r>
            <a:endParaRPr sz="2800" b="0" i="0" u="none" strike="noStrike" cap="non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5" name="Google Shape;205;p5"/>
          <p:cNvSpPr/>
          <p:nvPr/>
        </p:nvSpPr>
        <p:spPr>
          <a:xfrm>
            <a:off x="7378700" y="1911350"/>
            <a:ext cx="1054100" cy="16383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Lịch</a:t>
            </a:r>
            <a:endParaRPr sz="24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sự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hơn</a:t>
            </a:r>
            <a:endParaRPr sz="24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6"/>
          <p:cNvSpPr/>
          <p:nvPr/>
        </p:nvSpPr>
        <p:spPr>
          <a:xfrm>
            <a:off x="609600" y="711200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Expression with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PLACES &amp; POSITIONS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6"/>
          <p:cNvSpPr/>
          <p:nvPr/>
        </p:nvSpPr>
        <p:spPr>
          <a:xfrm>
            <a:off x="5562600" y="901700"/>
            <a:ext cx="1536700" cy="736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Floor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6"/>
          <p:cNvSpPr/>
          <p:nvPr/>
        </p:nvSpPr>
        <p:spPr>
          <a:xfrm>
            <a:off x="7988299" y="786150"/>
            <a:ext cx="2369903" cy="1054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E7BAC"/>
              </a:gs>
              <a:gs pos="100000">
                <a:srgbClr val="7E4A7B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～かい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6"/>
          <p:cNvSpPr/>
          <p:nvPr/>
        </p:nvSpPr>
        <p:spPr>
          <a:xfrm>
            <a:off x="7226300" y="1044575"/>
            <a:ext cx="635000" cy="51435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5" name="Google Shape;215;p6"/>
          <p:cNvSpPr/>
          <p:nvPr/>
        </p:nvSpPr>
        <p:spPr>
          <a:xfrm>
            <a:off x="2908300" y="2387600"/>
            <a:ext cx="7188200" cy="12700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EBC55C"/>
              </a:gs>
              <a:gs pos="100000">
                <a:srgbClr val="B9931E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Nは　なんかいですか。</a:t>
            </a:r>
            <a:endParaRPr sz="4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739268">
            <a:off x="1706899" y="2013195"/>
            <a:ext cx="1270189" cy="1270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497782">
            <a:off x="689530" y="3240480"/>
            <a:ext cx="1868488" cy="124339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6"/>
          <p:cNvSpPr/>
          <p:nvPr/>
        </p:nvSpPr>
        <p:spPr>
          <a:xfrm>
            <a:off x="2255610" y="4152901"/>
            <a:ext cx="8425090" cy="12700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EBC55C"/>
              </a:gs>
              <a:gs pos="100000">
                <a:srgbClr val="B9931E"/>
              </a:gs>
            </a:gsLst>
            <a:lin ang="5400000" scaled="0"/>
          </a:gradFill>
          <a:ln>
            <a:noFill/>
          </a:ln>
          <a:effectLst>
            <a:outerShdw blurRad="635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Nは　～かいです。</a:t>
            </a:r>
            <a:endParaRPr sz="4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6"/>
          <p:cNvSpPr/>
          <p:nvPr/>
        </p:nvSpPr>
        <p:spPr>
          <a:xfrm>
            <a:off x="4290104" y="5664881"/>
            <a:ext cx="4853895" cy="672420"/>
          </a:xfrm>
          <a:prstGeom prst="roundRect">
            <a:avLst>
              <a:gd name="adj" fmla="val 16667"/>
            </a:avLst>
          </a:prstGeom>
          <a:noFill/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Chú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8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ý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8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biến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8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âm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8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ở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1, 3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6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8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800" b="0" i="0" u="none" strike="noStrike" cap="none" dirty="0" err="1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và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10</a:t>
            </a:r>
            <a:endParaRPr sz="3200" b="0" i="0" u="none" strike="noStrike" cap="none" dirty="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0" name="Google Shape;220;p6"/>
          <p:cNvSpPr/>
          <p:nvPr/>
        </p:nvSpPr>
        <p:spPr>
          <a:xfrm rot="385936">
            <a:off x="9872212" y="1675566"/>
            <a:ext cx="2106951" cy="1424066"/>
          </a:xfrm>
          <a:prstGeom prst="cloudCallout">
            <a:avLst>
              <a:gd name="adj1" fmla="val -65612"/>
              <a:gd name="adj2" fmla="val -52785"/>
            </a:avLst>
          </a:prstGeom>
          <a:solidFill>
            <a:schemeClr val="lt1"/>
          </a:solidFill>
          <a:ln w="190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Đơn vị đếm </a:t>
            </a:r>
            <a:r>
              <a:rPr lang="en-US"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TẦNG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6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/>
              <a:t>Thực hành đếm tầng</a:t>
            </a:r>
            <a:endParaRPr/>
          </a:p>
        </p:txBody>
      </p:sp>
      <p:sp>
        <p:nvSpPr>
          <p:cNvPr id="226" name="Google Shape;226;p61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graphicFrame>
        <p:nvGraphicFramePr>
          <p:cNvPr id="227" name="Google Shape;227;p61"/>
          <p:cNvGraphicFramePr/>
          <p:nvPr>
            <p:extLst>
              <p:ext uri="{D42A27DB-BD31-4B8C-83A1-F6EECF244321}">
                <p14:modId xmlns:p14="http://schemas.microsoft.com/office/powerpoint/2010/main" val="2100828349"/>
              </p:ext>
            </p:extLst>
          </p:nvPr>
        </p:nvGraphicFramePr>
        <p:xfrm>
          <a:off x="1103312" y="1372956"/>
          <a:ext cx="9404700" cy="5032300"/>
        </p:xfrm>
        <a:graphic>
          <a:graphicData uri="http://schemas.openxmlformats.org/drawingml/2006/table">
            <a:tbl>
              <a:tblPr firstRow="1" bandRow="1">
                <a:noFill/>
                <a:tableStyleId>{4BDD964C-42DA-4F29-A0A8-A7E100255CBF}</a:tableStyleId>
              </a:tblPr>
              <a:tblGrid>
                <a:gridCol w="313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3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>
                          <a:highlight>
                            <a:srgbClr val="FFFF00"/>
                          </a:highlight>
                        </a:rPr>
                        <a:t>Tầng</a:t>
                      </a:r>
                      <a:r>
                        <a:rPr lang="en-US" sz="1400" u="none" strike="noStrike" cap="none" dirty="0">
                          <a:highlight>
                            <a:srgbClr val="FFFF00"/>
                          </a:highlight>
                        </a:rPr>
                        <a:t> 1</a:t>
                      </a:r>
                      <a:endParaRPr sz="1400" u="none" strike="noStrike" cap="none" dirty="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いっかい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ikkai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Tầng 2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にかい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nikai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>
                          <a:highlight>
                            <a:srgbClr val="FFFF00"/>
                          </a:highlight>
                        </a:rPr>
                        <a:t>Tầng</a:t>
                      </a:r>
                      <a:r>
                        <a:rPr lang="en-US" sz="1400" u="none" strike="noStrike" cap="none" dirty="0">
                          <a:highlight>
                            <a:srgbClr val="FFFF00"/>
                          </a:highlight>
                        </a:rPr>
                        <a:t> 3</a:t>
                      </a:r>
                      <a:endParaRPr sz="1400" u="none" strike="noStrike" cap="none" dirty="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さんがい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sangai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Tầng 4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よんかい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yonkai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Tầng 5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ごかい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gokai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>
                          <a:highlight>
                            <a:srgbClr val="FFFF00"/>
                          </a:highlight>
                        </a:rPr>
                        <a:t>Tầng</a:t>
                      </a:r>
                      <a:r>
                        <a:rPr lang="en-US" sz="1400" u="none" strike="noStrike" cap="none" dirty="0">
                          <a:highlight>
                            <a:srgbClr val="FFFF00"/>
                          </a:highlight>
                        </a:rPr>
                        <a:t> 6</a:t>
                      </a:r>
                      <a:endParaRPr sz="1400" u="none" strike="noStrike" cap="none" dirty="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ろっかい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rokkai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/>
                        <a:t>Tầng</a:t>
                      </a:r>
                      <a:r>
                        <a:rPr lang="en-US" sz="1400" u="none" strike="noStrike" cap="none" dirty="0"/>
                        <a:t> 7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ななかい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nanakai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highlight>
                            <a:srgbClr val="FFFF00"/>
                          </a:highlight>
                        </a:rPr>
                        <a:t>Tầng 8</a:t>
                      </a:r>
                      <a:endParaRPr sz="1400" u="none" strike="noStrike" cap="none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はっかい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hakkai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/>
                        <a:t>Tầng</a:t>
                      </a:r>
                      <a:r>
                        <a:rPr lang="en-US" sz="1400" u="none" strike="noStrike" cap="none" dirty="0"/>
                        <a:t> 9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きゅうかい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kyukai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>
                          <a:highlight>
                            <a:srgbClr val="FFFF00"/>
                          </a:highlight>
                        </a:rPr>
                        <a:t>Tầng</a:t>
                      </a:r>
                      <a:r>
                        <a:rPr lang="en-US" sz="1400" u="none" strike="noStrike" cap="none" dirty="0">
                          <a:highlight>
                            <a:srgbClr val="FFFF00"/>
                          </a:highlight>
                        </a:rPr>
                        <a:t> 10</a:t>
                      </a:r>
                      <a:endParaRPr sz="1400" u="none" strike="noStrike" cap="none" dirty="0">
                        <a:highlight>
                          <a:srgbClr val="FFFF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じゅっかい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jukkai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Tầng 11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じゅういっかい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juuikkai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87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Tầng 20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にじゅっかい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/>
                        <a:t>nijukkai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"/>
          <p:cNvSpPr/>
          <p:nvPr/>
        </p:nvSpPr>
        <p:spPr>
          <a:xfrm>
            <a:off x="849442" y="774699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LET’S PRACTICE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7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0920">
            <a:off x="7039417" y="573086"/>
            <a:ext cx="31242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7"/>
          <p:cNvSpPr/>
          <p:nvPr/>
        </p:nvSpPr>
        <p:spPr>
          <a:xfrm rot="-338754">
            <a:off x="651541" y="2010770"/>
            <a:ext cx="3303183" cy="584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ỨNG DỤNG 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7"/>
          <p:cNvSpPr/>
          <p:nvPr/>
        </p:nvSpPr>
        <p:spPr>
          <a:xfrm>
            <a:off x="2316292" y="2553269"/>
            <a:ext cx="9507408" cy="1142431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すみません、１００円ショップは何階ですか。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7"/>
          <p:cNvSpPr/>
          <p:nvPr/>
        </p:nvSpPr>
        <p:spPr>
          <a:xfrm>
            <a:off x="1262192" y="2555980"/>
            <a:ext cx="876300" cy="1127156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Google Shape;238;p7"/>
          <p:cNvSpPr/>
          <p:nvPr/>
        </p:nvSpPr>
        <p:spPr>
          <a:xfrm>
            <a:off x="2316292" y="3889921"/>
            <a:ext cx="3080167" cy="1176754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３階です。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7"/>
          <p:cNvSpPr/>
          <p:nvPr/>
        </p:nvSpPr>
        <p:spPr>
          <a:xfrm>
            <a:off x="1262192" y="3889921"/>
            <a:ext cx="876300" cy="1176754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0" name="Google Shape;240;p7"/>
          <p:cNvSpPr/>
          <p:nvPr/>
        </p:nvSpPr>
        <p:spPr>
          <a:xfrm>
            <a:off x="2294847" y="5298483"/>
            <a:ext cx="7899243" cy="1192259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そうですか。ありがとうございます。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7"/>
          <p:cNvSpPr/>
          <p:nvPr/>
        </p:nvSpPr>
        <p:spPr>
          <a:xfrm>
            <a:off x="1240748" y="5298484"/>
            <a:ext cx="876300" cy="117631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2" name="Google Shape;242;p7"/>
          <p:cNvSpPr txBox="1"/>
          <p:nvPr/>
        </p:nvSpPr>
        <p:spPr>
          <a:xfrm>
            <a:off x="6574617" y="2297450"/>
            <a:ext cx="40537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えん　　　　　　　　なんかい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7"/>
          <p:cNvSpPr txBox="1"/>
          <p:nvPr/>
        </p:nvSpPr>
        <p:spPr>
          <a:xfrm>
            <a:off x="2841677" y="3945437"/>
            <a:ext cx="87588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がい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8"/>
          <p:cNvSpPr/>
          <p:nvPr/>
        </p:nvSpPr>
        <p:spPr>
          <a:xfrm>
            <a:off x="849442" y="774699"/>
            <a:ext cx="5245100" cy="1054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Aharoni"/>
                <a:ea typeface="Aharoni"/>
                <a:cs typeface="Aharoni"/>
                <a:sym typeface="Aharoni"/>
              </a:rPr>
              <a:t>LET’S PRACTICE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8"/>
          <p:cNvSpPr/>
          <p:nvPr/>
        </p:nvSpPr>
        <p:spPr>
          <a:xfrm>
            <a:off x="10680700" y="711200"/>
            <a:ext cx="1409700" cy="1181100"/>
          </a:xfrm>
          <a:prstGeom prst="rect">
            <a:avLst/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-US"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0920">
            <a:off x="7039417" y="573086"/>
            <a:ext cx="31242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8"/>
          <p:cNvSpPr/>
          <p:nvPr/>
        </p:nvSpPr>
        <p:spPr>
          <a:xfrm rot="-338754">
            <a:off x="651541" y="2010770"/>
            <a:ext cx="3303183" cy="584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 cap="rnd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ỨNG DỤNG ２</a:t>
            </a:r>
            <a:endParaRPr sz="3200" b="1" i="0" u="none" strike="noStrike" cap="non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2" name="Google Shape;252;p8"/>
          <p:cNvSpPr/>
          <p:nvPr/>
        </p:nvSpPr>
        <p:spPr>
          <a:xfrm>
            <a:off x="2316292" y="2553269"/>
            <a:ext cx="9774108" cy="1142431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あのう、すみません、エスカレーターは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どこですか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8"/>
          <p:cNvSpPr/>
          <p:nvPr/>
        </p:nvSpPr>
        <p:spPr>
          <a:xfrm>
            <a:off x="1262192" y="2555980"/>
            <a:ext cx="876300" cy="1127156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4" name="Google Shape;254;p8"/>
          <p:cNvSpPr/>
          <p:nvPr/>
        </p:nvSpPr>
        <p:spPr>
          <a:xfrm>
            <a:off x="2316292" y="3889921"/>
            <a:ext cx="9774108" cy="129667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エスカレーターですか。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エスカレーターはあそこです。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8"/>
          <p:cNvSpPr/>
          <p:nvPr/>
        </p:nvSpPr>
        <p:spPr>
          <a:xfrm>
            <a:off x="1262192" y="3889921"/>
            <a:ext cx="876300" cy="129667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6" name="Google Shape;256;p8"/>
          <p:cNvSpPr/>
          <p:nvPr/>
        </p:nvSpPr>
        <p:spPr>
          <a:xfrm>
            <a:off x="2294848" y="5298483"/>
            <a:ext cx="7433768" cy="1192259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どうもありがとうございます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。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8"/>
          <p:cNvSpPr/>
          <p:nvPr/>
        </p:nvSpPr>
        <p:spPr>
          <a:xfrm>
            <a:off x="1240748" y="5298484"/>
            <a:ext cx="876300" cy="117631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rnd" cmpd="sng">
            <a:solidFill>
              <a:srgbClr val="4D7D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2261</TotalTime>
  <Words>1592</Words>
  <Application>Microsoft Macintosh PowerPoint</Application>
  <PresentationFormat>Widescreen</PresentationFormat>
  <Paragraphs>524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3" baseType="lpstr">
      <vt:lpstr>Tahoma</vt:lpstr>
      <vt:lpstr>Teko</vt:lpstr>
      <vt:lpstr>Aharoni</vt:lpstr>
      <vt:lpstr>Century Gothic</vt:lpstr>
      <vt:lpstr>Comic Sans MS</vt:lpstr>
      <vt:lpstr>Times New Roman</vt:lpstr>
      <vt:lpstr>Meiryo</vt:lpstr>
      <vt:lpstr>Noto Sans Symbols</vt:lpstr>
      <vt:lpstr>MS Mincho</vt:lpstr>
      <vt:lpstr>Arial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Thực hành đếm tầng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SỐ ĐẾM HÀNG TRĂM</vt:lpstr>
      <vt:lpstr>Số đếm hàng nghìn</vt:lpstr>
      <vt:lpstr>ĐẾM HÀNG CHỤC NGHÌN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Nguyen Cuong</dc:creator>
  <cp:lastModifiedBy>Microsoft Office User</cp:lastModifiedBy>
  <cp:revision>15</cp:revision>
  <dcterms:created xsi:type="dcterms:W3CDTF">2014-11-05T17:38:17Z</dcterms:created>
  <dcterms:modified xsi:type="dcterms:W3CDTF">2022-05-03T13:32:02Z</dcterms:modified>
</cp:coreProperties>
</file>